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tags/tag2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tags/tag3.xml" ContentType="application/vnd.openxmlformats-officedocument.presentationml.tags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1"/>
  </p:notesMasterIdLst>
  <p:sldIdLst>
    <p:sldId id="256" r:id="rId2"/>
    <p:sldId id="257" r:id="rId3"/>
    <p:sldId id="294" r:id="rId4"/>
    <p:sldId id="289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316" r:id="rId24"/>
    <p:sldId id="276" r:id="rId25"/>
    <p:sldId id="277" r:id="rId26"/>
    <p:sldId id="305" r:id="rId27"/>
    <p:sldId id="278" r:id="rId28"/>
    <p:sldId id="279" r:id="rId29"/>
    <p:sldId id="280" r:id="rId30"/>
    <p:sldId id="281" r:id="rId31"/>
    <p:sldId id="282" r:id="rId32"/>
    <p:sldId id="301" r:id="rId33"/>
    <p:sldId id="314" r:id="rId34"/>
    <p:sldId id="283" r:id="rId35"/>
    <p:sldId id="284" r:id="rId36"/>
    <p:sldId id="285" r:id="rId37"/>
    <p:sldId id="286" r:id="rId38"/>
    <p:sldId id="287" r:id="rId39"/>
    <p:sldId id="288" r:id="rId40"/>
    <p:sldId id="296" r:id="rId41"/>
    <p:sldId id="297" r:id="rId42"/>
    <p:sldId id="298" r:id="rId43"/>
    <p:sldId id="315" r:id="rId44"/>
    <p:sldId id="290" r:id="rId45"/>
    <p:sldId id="299" r:id="rId46"/>
    <p:sldId id="300" r:id="rId47"/>
    <p:sldId id="302" r:id="rId48"/>
    <p:sldId id="291" r:id="rId49"/>
    <p:sldId id="306" r:id="rId50"/>
    <p:sldId id="307" r:id="rId51"/>
    <p:sldId id="308" r:id="rId52"/>
    <p:sldId id="304" r:id="rId53"/>
    <p:sldId id="309" r:id="rId54"/>
    <p:sldId id="312" r:id="rId55"/>
    <p:sldId id="310" r:id="rId56"/>
    <p:sldId id="313" r:id="rId57"/>
    <p:sldId id="311" r:id="rId58"/>
    <p:sldId id="292" r:id="rId59"/>
    <p:sldId id="293" r:id="rId6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54"/>
    <p:restoredTop sz="94745"/>
  </p:normalViewPr>
  <p:slideViewPr>
    <p:cSldViewPr>
      <p:cViewPr varScale="1">
        <p:scale>
          <a:sx n="206" d="100"/>
          <a:sy n="206" d="100"/>
        </p:scale>
        <p:origin x="200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tiff>
</file>

<file path=ppt/media/image12.png>
</file>

<file path=ppt/media/image13.png>
</file>

<file path=ppt/media/image14.tiff>
</file>

<file path=ppt/media/image15.tiff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A1CE9DB-37B2-4FC8-B98F-4DEE322A9453}" type="datetimeFigureOut">
              <a:rPr lang="en-US"/>
              <a:pPr>
                <a:defRPr/>
              </a:pPr>
              <a:t>4/28/20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C35FCE9-0E98-49F6-A0D2-5852675ABC1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0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B4CA7E5-F682-4E88-A8D7-735A6426982D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309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F18BC7A-FFC1-4A17-9D55-C0A57D705EF8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018830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5493865-1ACF-4C89-9B77-898CEAD1F05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33887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24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24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7B417E6-AA1C-4810-893B-9146DF097721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4917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如果你要修改或新增，才需要列出這些</a:t>
            </a:r>
            <a:r>
              <a:rPr lang="en-US" altLang="zh-CN" dirty="0"/>
              <a:t> function</a:t>
            </a:r>
            <a:r>
              <a:rPr lang="zh-TW" altLang="en-US" dirty="0"/>
              <a:t> 和</a:t>
            </a:r>
            <a:r>
              <a:rPr lang="en-US" altLang="zh-TW" dirty="0"/>
              <a:t> variable</a:t>
            </a:r>
            <a:endParaRPr lang="en-US" dirty="0"/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3C125A-4F45-4AFF-9C98-FA1AC748421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7462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Public </a:t>
            </a:r>
            <a:r>
              <a:rPr lang="zh-CN" altLang="en-US" dirty="0"/>
              <a:t>現在應該很難理解，不過，你可以先知道這樣寫的意思是繼承</a:t>
            </a:r>
            <a:r>
              <a:rPr lang="zh-TW" altLang="en-US" dirty="0"/>
              <a:t> </a:t>
            </a:r>
            <a:r>
              <a:rPr lang="en-US" altLang="zh-TW" dirty="0"/>
              <a:t>Employee class</a:t>
            </a:r>
            <a:r>
              <a:rPr lang="zh-TW" altLang="en-US" dirty="0"/>
              <a:t>，可以先想像成，如果</a:t>
            </a:r>
            <a:r>
              <a:rPr lang="en-US" altLang="zh-TW" dirty="0"/>
              <a:t> Employee </a:t>
            </a:r>
            <a:r>
              <a:rPr lang="zh-CN" altLang="en-US" dirty="0"/>
              <a:t>裡面的東西，原本是</a:t>
            </a:r>
            <a:r>
              <a:rPr lang="zh-TW" altLang="en-US" dirty="0"/>
              <a:t> </a:t>
            </a:r>
            <a:r>
              <a:rPr lang="en-US" altLang="zh-TW" dirty="0"/>
              <a:t>public</a:t>
            </a:r>
            <a:r>
              <a:rPr lang="zh-TW" altLang="en-US" dirty="0"/>
              <a:t>，那在我這裡也是</a:t>
            </a:r>
            <a:r>
              <a:rPr lang="en-US" altLang="zh-TW" dirty="0"/>
              <a:t> public</a:t>
            </a:r>
            <a:r>
              <a:rPr lang="zh-TW" altLang="en-US" dirty="0"/>
              <a:t>，如果是</a:t>
            </a:r>
            <a:r>
              <a:rPr lang="en-US" altLang="zh-TW" dirty="0"/>
              <a:t> private</a:t>
            </a:r>
            <a:r>
              <a:rPr lang="zh-TW" altLang="en-US" dirty="0"/>
              <a:t>，則在我這裡也是</a:t>
            </a:r>
            <a:r>
              <a:rPr lang="en-US" altLang="zh-TW" dirty="0"/>
              <a:t> private</a:t>
            </a:r>
            <a:endParaRPr lang="en-US" dirty="0"/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DC4141C-C8A1-45BD-8D3B-4FC25EAF9B63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9748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55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新增或修改</a:t>
            </a:r>
            <a:endParaRPr lang="en-US" dirty="0"/>
          </a:p>
        </p:txBody>
      </p:sp>
      <p:sp>
        <p:nvSpPr>
          <p:cNvPr id="6554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E462A4D-169D-44A8-A989-860BED1023CB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61918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要修改就要放在</a:t>
            </a:r>
            <a:r>
              <a:rPr lang="en-US" altLang="zh-CN" dirty="0"/>
              <a:t> interface</a:t>
            </a:r>
            <a:r>
              <a:rPr lang="zh-CN" altLang="en-US" dirty="0"/>
              <a:t>，且要有實作，看起來跟新增新的</a:t>
            </a:r>
            <a:r>
              <a:rPr lang="zh-TW" altLang="en-US" dirty="0"/>
              <a:t> </a:t>
            </a:r>
            <a:r>
              <a:rPr lang="en-US" altLang="zh-TW" dirty="0"/>
              <a:t>function</a:t>
            </a:r>
            <a:r>
              <a:rPr lang="zh-TW" altLang="en-US" dirty="0"/>
              <a:t> 很像</a:t>
            </a:r>
            <a:endParaRPr lang="en-US" dirty="0"/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E22F504-E4E2-48DA-9C2B-7EAA7C0E55F8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68742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3B6F7C8-3275-4EB0-ABE6-D0F6D49765A9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08089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238FED7-E2C0-47C1-A49F-3D7487D8879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265899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2783DBA-2DB9-4DAA-BE4F-EFE9A616E03C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7831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5427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A498D48-9080-443D-8628-483E4DA0505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44317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06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4C9B83F-384D-4F71-969C-9404D4B1FB8E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69509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若是</a:t>
            </a:r>
            <a:r>
              <a:rPr lang="en-US" altLang="zh-CN" dirty="0"/>
              <a:t>default constructor</a:t>
            </a:r>
            <a:r>
              <a:rPr lang="zh-CN" altLang="en-US" dirty="0"/>
              <a:t>不存在，則</a:t>
            </a:r>
            <a:r>
              <a:rPr lang="en-US" altLang="zh-CN" dirty="0"/>
              <a:t> error</a:t>
            </a:r>
            <a:endParaRPr lang="en-US" dirty="0"/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3B85333-B458-4E39-BB9F-8EA8B6F0F8B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41393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27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270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20AA048-1BED-41E4-8584-400A1FE62F8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88547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27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270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20AA048-1BED-41E4-8584-400A1FE62F8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9790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一樣的概念，</a:t>
            </a:r>
            <a:r>
              <a:rPr lang="en-US" altLang="zh-CN" dirty="0"/>
              <a:t>private member function </a:t>
            </a:r>
            <a:r>
              <a:rPr lang="zh-CN" altLang="en-US" dirty="0"/>
              <a:t>也不能被</a:t>
            </a:r>
            <a:r>
              <a:rPr lang="zh-TW" altLang="en-US" dirty="0"/>
              <a:t> </a:t>
            </a:r>
            <a:r>
              <a:rPr lang="en-US" altLang="zh-TW" dirty="0"/>
              <a:t>child class </a:t>
            </a:r>
            <a:r>
              <a:rPr lang="zh-CN" altLang="en-US" dirty="0"/>
              <a:t>使用</a:t>
            </a:r>
            <a:endParaRPr lang="en-US" dirty="0"/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4D7A48D-1149-40FB-8257-A2D107B31658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0556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7AE39CF-1914-4ABD-B211-4019713ED28E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25621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3FD75EE-BCA0-4F9E-A02E-032CD3E4E79D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1605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680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64F4846-0E78-4533-8805-8DB7062C78B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13311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6DE41B3-4A91-48D4-87DC-9F086A3AA10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55156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88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885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82BD65D-942D-41DA-83B9-B15DA12BB968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7601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2F65007-DB57-4D1B-83B2-E924652D2B0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54104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116BA9A-C953-4992-BDEC-83A2E8045020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03650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看</a:t>
            </a:r>
            <a:r>
              <a:rPr lang="zh-TW" altLang="en-US" dirty="0"/>
              <a:t> </a:t>
            </a:r>
            <a:r>
              <a:rPr lang="en-US" altLang="zh-TW" dirty="0"/>
              <a:t>derived </a:t>
            </a:r>
            <a:r>
              <a:rPr lang="zh-CN" altLang="en-US" dirty="0"/>
              <a:t>裡的</a:t>
            </a:r>
            <a:r>
              <a:rPr lang="zh-TW" altLang="en-US" dirty="0"/>
              <a:t> </a:t>
            </a:r>
            <a:r>
              <a:rPr lang="en-US" altLang="zh-TW" dirty="0"/>
              <a:t>g() </a:t>
            </a:r>
            <a:r>
              <a:rPr lang="zh-CN" altLang="en-US" dirty="0"/>
              <a:t>裡的</a:t>
            </a:r>
            <a:r>
              <a:rPr lang="zh-TW" altLang="en-US" dirty="0"/>
              <a:t> </a:t>
            </a:r>
            <a:r>
              <a:rPr lang="en-US" altLang="zh-TW" dirty="0"/>
              <a:t>f()</a:t>
            </a:r>
            <a:r>
              <a:rPr lang="zh-TW" altLang="en-US" dirty="0"/>
              <a:t>，請問他會是哪一個 </a:t>
            </a:r>
            <a:r>
              <a:rPr lang="en-US" altLang="zh-TW" dirty="0"/>
              <a:t>f()? </a:t>
            </a:r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後面會有更延伸的多型</a:t>
            </a:r>
            <a:endParaRPr lang="en-US" dirty="0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34D08CC-1239-42C6-B0A6-B3D68C57191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54989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08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090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2322AA7-34A2-454A-868F-8126672845D7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03296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192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977ABB8-E420-420F-BD84-6E5B575CDAAC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17515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294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42C3974-C0E2-4971-9820-036ABF3D20D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785974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39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39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48C6118-AEEB-4D91-B10B-DEB77B73FE2C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017683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49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49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626B7EF-016D-4726-AE94-03E58B80BFA9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64445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60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B04829C-03FA-4A8F-9F92-47ADBD1563FE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345217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34D08CC-1239-42C6-B0A6-B3D68C57191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932029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34D08CC-1239-42C6-B0A6-B3D68C57191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0964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zh-CN" dirty="0"/>
              <a:t>Network contains</a:t>
            </a:r>
            <a:r>
              <a:rPr lang="zh-TW" altLang="en-US" dirty="0"/>
              <a:t> </a:t>
            </a:r>
            <a:r>
              <a:rPr lang="en-US" altLang="zh-TW" dirty="0"/>
              <a:t>node and links</a:t>
            </a:r>
          </a:p>
          <a:p>
            <a:pPr eaLnBrk="1" hangingPunct="1">
              <a:spcBef>
                <a:spcPct val="0"/>
              </a:spcBef>
            </a:pPr>
            <a:r>
              <a:rPr lang="en-US" altLang="zh-CN" dirty="0"/>
              <a:t>Protocols can be </a:t>
            </a:r>
            <a:r>
              <a:rPr lang="en-US" altLang="zh-CN" dirty="0" err="1"/>
              <a:t>FaceRouting</a:t>
            </a:r>
            <a:r>
              <a:rPr lang="en-US" altLang="zh-CN" dirty="0"/>
              <a:t>, </a:t>
            </a:r>
            <a:r>
              <a:rPr lang="en-US" altLang="zh-CN" dirty="0" err="1"/>
              <a:t>GreedyRouting</a:t>
            </a:r>
            <a:r>
              <a:rPr lang="en-US" altLang="zh-CN" dirty="0"/>
              <a:t>, …</a:t>
            </a:r>
          </a:p>
        </p:txBody>
      </p:sp>
      <p:sp>
        <p:nvSpPr>
          <p:cNvPr id="8704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439990F-98E0-4F13-9F96-43BEF0AC6090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565879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34D08CC-1239-42C6-B0A6-B3D68C57191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42254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34D08CC-1239-42C6-B0A6-B3D68C57191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192256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90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909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74EBDA7-6721-40A6-B19D-1FC27D2E270E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699271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83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830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02D18AA-D68E-4011-A081-697904151D74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938364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01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01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43C1A03-0AC0-41E6-8791-0674E2958FE4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05711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11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114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B877092-F1BF-43A2-9F17-B5D6BF3B9425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5478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2F65007-DB57-4D1B-83B2-E924652D2B0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2215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64E2DD2-47D6-4E12-8012-EB0F312C759E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3149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zh-CN" dirty="0"/>
              <a:t>Base class </a:t>
            </a:r>
            <a:r>
              <a:rPr lang="zh-CN" altLang="en-US" dirty="0"/>
              <a:t>員工</a:t>
            </a:r>
            <a:endParaRPr lang="en-US" altLang="zh-CN" dirty="0"/>
          </a:p>
          <a:p>
            <a:pPr eaLnBrk="1" hangingPunct="1">
              <a:spcBef>
                <a:spcPct val="0"/>
              </a:spcBef>
            </a:pPr>
            <a:r>
              <a:rPr lang="en-US" dirty="0"/>
              <a:t>Derived class </a:t>
            </a:r>
            <a:r>
              <a:rPr lang="zh-CN" altLang="en-US" dirty="0"/>
              <a:t>月薪員工、時薪員工</a:t>
            </a:r>
            <a:endParaRPr lang="en-US" altLang="zh-CN" dirty="0"/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梅西</a:t>
            </a:r>
            <a:r>
              <a:rPr lang="zh-TW" altLang="en-US" dirty="0"/>
              <a:t>一個禮拜的薪水 </a:t>
            </a:r>
            <a:r>
              <a:rPr lang="en-US" dirty="0"/>
              <a:t>50 </a:t>
            </a:r>
            <a:r>
              <a:rPr lang="zh-CN" altLang="en-US" dirty="0"/>
              <a:t>多萬</a:t>
            </a:r>
            <a:r>
              <a:rPr lang="en-US" altLang="zh-CN" dirty="0"/>
              <a:t> </a:t>
            </a:r>
            <a:r>
              <a:rPr lang="zh-CN" altLang="en-US" dirty="0"/>
              <a:t>歐元</a:t>
            </a:r>
            <a:endParaRPr lang="en-US" dirty="0"/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21B664-F74E-4434-B528-4502778FA06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4969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583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18C5590-F09F-4D90-BA99-D6BB74154E33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2518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基本上，你不會用到這個</a:t>
            </a:r>
            <a:r>
              <a:rPr lang="en-US" altLang="zh-CN" dirty="0"/>
              <a:t> class </a:t>
            </a:r>
            <a:r>
              <a:rPr lang="zh-CN" altLang="en-US" dirty="0"/>
              <a:t>來產生</a:t>
            </a:r>
            <a:r>
              <a:rPr lang="zh-TW" altLang="en-US" dirty="0"/>
              <a:t> </a:t>
            </a:r>
            <a:r>
              <a:rPr lang="en-US" altLang="zh-TW" dirty="0"/>
              <a:t>object</a:t>
            </a:r>
            <a:endParaRPr lang="en-US" dirty="0"/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19AE54A-1FBC-46A4-A83A-AEEEE127793B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637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833A5A-36D9-47E3-9158-BE333BCE51C4}" type="datetime1">
              <a:rPr lang="en-US"/>
              <a:pPr>
                <a:defRPr/>
              </a:pPr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</a:t>
            </a:r>
            <a:fld id="{E28102EF-2026-418B-89D6-293CAF62D4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540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A04FEE-9AD4-434E-BA43-9E81E17EDE31}" type="datetime1">
              <a:rPr lang="en-US"/>
              <a:pPr>
                <a:defRPr/>
              </a:pPr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</a:t>
            </a:r>
            <a:fld id="{884A39D4-B907-4C12-8380-EECD88FBA44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98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4F55E4-ADFF-4929-B521-3380336BD833}" type="datetime1">
              <a:rPr lang="en-US"/>
              <a:pPr>
                <a:defRPr/>
              </a:pPr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</a:t>
            </a:r>
            <a:fld id="{9AA91348-5A15-46D9-AC2C-90760771CFC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30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>
          <a:xfrm>
            <a:off x="4876800" y="6324600"/>
            <a:ext cx="914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A95257-5A61-4F3D-8C3A-62DE378B5318}" type="datetime1">
              <a:rPr lang="en-US"/>
              <a:pPr>
                <a:defRPr/>
              </a:pPr>
              <a:t>4/28/20</a:t>
            </a:fld>
            <a:endParaRPr lang="en-US" dirty="0"/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2"/>
          </p:nvPr>
        </p:nvSpPr>
        <p:spPr>
          <a:xfrm>
            <a:off x="457200" y="6340475"/>
            <a:ext cx="4343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75255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577BDB-6342-4AD9-B41C-C11A2C9148F0}" type="datetime1">
              <a:rPr lang="en-US"/>
              <a:pPr>
                <a:defRPr/>
              </a:pPr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</a:t>
            </a:r>
            <a:fld id="{2B1A6760-D94A-438B-94C8-B7EE0C84BF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91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3E69ED-7DB1-4DEB-87A6-D63A541BE695}" type="datetime1">
              <a:rPr lang="en-US"/>
              <a:pPr>
                <a:defRPr/>
              </a:pPr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</a:t>
            </a:r>
            <a:fld id="{A76BC54D-C50E-41F4-8082-D053F81DCC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93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5785AB-53BF-490F-8533-90A8CFE44729}" type="datetime1">
              <a:rPr lang="en-US"/>
              <a:pPr>
                <a:defRPr/>
              </a:pPr>
              <a:t>4/28/20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</a:t>
            </a:r>
            <a:fld id="{FA1783D9-8F35-466C-8B5E-22823F8F74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108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D12B0F-FC4E-4B15-B094-54FDD4D66424}" type="datetime1">
              <a:rPr lang="en-US"/>
              <a:pPr>
                <a:defRPr/>
              </a:pPr>
              <a:t>4/28/20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</a:t>
            </a:r>
            <a:fld id="{0608199B-1A1E-4510-8BEA-B93CA0001A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56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78A963-7EC0-44CD-884F-6F785FEB82D7}" type="datetime1">
              <a:rPr lang="en-US"/>
              <a:pPr>
                <a:defRPr/>
              </a:pPr>
              <a:t>4/28/20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</a:t>
            </a:r>
            <a:fld id="{79E001A5-A058-4503-B266-53F4D76619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702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5215CB-7C63-43F7-8B5E-E02CC40D6500}" type="datetime1">
              <a:rPr lang="en-US"/>
              <a:pPr>
                <a:defRPr/>
              </a:pPr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</a:t>
            </a:r>
            <a:fld id="{1CC70D10-BAEF-48BC-97A9-317D3A3B11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15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0B5244-8A1D-48A4-996A-532C29910101}" type="datetime1">
              <a:rPr lang="en-US"/>
              <a:pPr>
                <a:defRPr/>
              </a:pPr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</a:t>
            </a:r>
            <a:fld id="{EE368B2A-2162-44D5-A588-564FF84514B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72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48200" y="6340475"/>
            <a:ext cx="91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8658439-F239-4A1C-8467-030B434289B2}" type="datetime1">
              <a:rPr lang="en-US"/>
              <a:pPr>
                <a:defRPr/>
              </a:pPr>
              <a:t>4/28/20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1-</a:t>
            </a:r>
            <a:fld id="{C4A311A4-93C5-465E-811A-49F79D7FBC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Picture 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6986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inheritance-in-c/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ctrTitle"/>
          </p:nvPr>
        </p:nvSpPr>
        <p:spPr>
          <a:xfrm>
            <a:off x="5638800" y="457200"/>
            <a:ext cx="3276600" cy="1470025"/>
          </a:xfrm>
        </p:spPr>
        <p:txBody>
          <a:bodyPr/>
          <a:lstStyle/>
          <a:p>
            <a:pPr eaLnBrk="1" hangingPunct="1"/>
            <a:r>
              <a:rPr lang="en-US"/>
              <a:t>Chapter </a:t>
            </a:r>
            <a:r>
              <a:rPr lang="en-US" dirty="0"/>
              <a:t>14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1905000"/>
            <a:ext cx="335280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/>
              <a:t>Inheritance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715000" y="6427788"/>
            <a:ext cx="25908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100" dirty="0">
                <a:latin typeface="Calibri" pitchFamily="34" charset="0"/>
              </a:rPr>
              <a:t>Copyright © 2017 Pearson Education, Ltd. All rights reserved. </a:t>
            </a:r>
            <a:endParaRPr lang="en-CA" sz="1100" dirty="0">
              <a:latin typeface="Calibr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253"/>
            <a:ext cx="5562600" cy="687643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Employee Class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Consider </a:t>
            </a:r>
            <a:r>
              <a:rPr lang="en-US" sz="2800" dirty="0" err="1">
                <a:solidFill>
                  <a:srgbClr val="0070C0"/>
                </a:solidFill>
              </a:rPr>
              <a:t>printCheck</a:t>
            </a:r>
            <a:r>
              <a:rPr lang="en-US" sz="2800" dirty="0">
                <a:solidFill>
                  <a:srgbClr val="0070C0"/>
                </a:solidFill>
              </a:rPr>
              <a:t>()</a:t>
            </a:r>
            <a:r>
              <a:rPr lang="en-US" sz="2800" dirty="0"/>
              <a:t> function:</a:t>
            </a:r>
          </a:p>
          <a:p>
            <a:pPr lvl="1" eaLnBrk="1" hangingPunct="1"/>
            <a:r>
              <a:rPr lang="en-US" sz="2400" dirty="0">
                <a:solidFill>
                  <a:srgbClr val="C00000"/>
                </a:solidFill>
              </a:rPr>
              <a:t>Will always be "redefined" in derived classes</a:t>
            </a:r>
          </a:p>
          <a:p>
            <a:pPr lvl="1" eaLnBrk="1" hangingPunct="1"/>
            <a:r>
              <a:rPr lang="en-US" sz="2400" dirty="0"/>
              <a:t>So different employee types can have</a:t>
            </a:r>
            <a:br>
              <a:rPr lang="en-US" sz="2400" dirty="0"/>
            </a:br>
            <a:r>
              <a:rPr lang="en-US" sz="2400" dirty="0"/>
              <a:t>different checks</a:t>
            </a:r>
          </a:p>
          <a:p>
            <a:pPr lvl="1" eaLnBrk="1" hangingPunct="1"/>
            <a:r>
              <a:rPr lang="en-US" sz="2400" dirty="0">
                <a:solidFill>
                  <a:srgbClr val="00B050"/>
                </a:solidFill>
              </a:rPr>
              <a:t>Makes no sense really for "undifferentiated"</a:t>
            </a:r>
            <a:br>
              <a:rPr lang="en-US" sz="2400" dirty="0">
                <a:solidFill>
                  <a:srgbClr val="00B050"/>
                </a:solidFill>
              </a:rPr>
            </a:br>
            <a:r>
              <a:rPr lang="en-US" sz="2400" dirty="0">
                <a:solidFill>
                  <a:srgbClr val="00B050"/>
                </a:solidFill>
              </a:rPr>
              <a:t>employee</a:t>
            </a:r>
          </a:p>
          <a:p>
            <a:pPr lvl="1" eaLnBrk="1" hangingPunct="1"/>
            <a:r>
              <a:rPr lang="en-US" sz="2400" dirty="0"/>
              <a:t>So function </a:t>
            </a:r>
            <a:r>
              <a:rPr lang="en-US" sz="2400" dirty="0" err="1"/>
              <a:t>printCheck</a:t>
            </a:r>
            <a:r>
              <a:rPr lang="en-US" sz="2400" dirty="0"/>
              <a:t>() in Employee class</a:t>
            </a:r>
            <a:br>
              <a:rPr lang="en-US" sz="2400" dirty="0"/>
            </a:br>
            <a:r>
              <a:rPr lang="en-US" sz="2400" dirty="0"/>
              <a:t>says just that</a:t>
            </a:r>
          </a:p>
          <a:p>
            <a:pPr lvl="2" eaLnBrk="1" hangingPunct="1"/>
            <a:r>
              <a:rPr lang="en-US" sz="2000" dirty="0">
                <a:solidFill>
                  <a:srgbClr val="7030A0"/>
                </a:solidFill>
              </a:rPr>
              <a:t>Error message </a:t>
            </a:r>
            <a:r>
              <a:rPr lang="en-US" sz="2000" dirty="0"/>
              <a:t>stating "</a:t>
            </a:r>
            <a:r>
              <a:rPr lang="en-US" sz="2000" dirty="0" err="1"/>
              <a:t>printCheck</a:t>
            </a:r>
            <a:r>
              <a:rPr lang="en-US" sz="2000" dirty="0"/>
              <a:t> called for</a:t>
            </a:r>
            <a:br>
              <a:rPr lang="en-US" sz="2000" dirty="0"/>
            </a:br>
            <a:r>
              <a:rPr lang="en-US" sz="2000" dirty="0"/>
              <a:t>undifferentiated employee!! Aborting…"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87BDBD55-35B1-434E-8CAF-7BBA7F1FE870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Deriving from Employee Class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Derived classes from Employee class:</a:t>
            </a:r>
          </a:p>
          <a:p>
            <a:pPr lvl="1" eaLnBrk="1" hangingPunct="1"/>
            <a:r>
              <a:rPr lang="en-US" dirty="0"/>
              <a:t>Automatically have all member variables</a:t>
            </a:r>
          </a:p>
          <a:p>
            <a:pPr lvl="1" eaLnBrk="1" hangingPunct="1"/>
            <a:r>
              <a:rPr lang="en-US" dirty="0"/>
              <a:t>Automatically have all member functions</a:t>
            </a:r>
          </a:p>
          <a:p>
            <a:pPr eaLnBrk="1" hangingPunct="1"/>
            <a:r>
              <a:rPr lang="en-US" dirty="0">
                <a:solidFill>
                  <a:srgbClr val="C00000"/>
                </a:solidFill>
              </a:rPr>
              <a:t>Derived class said to "inherit" members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from base class</a:t>
            </a:r>
          </a:p>
          <a:p>
            <a:pPr eaLnBrk="1" hangingPunct="1"/>
            <a:r>
              <a:rPr lang="en-US" dirty="0"/>
              <a:t>Can then </a:t>
            </a:r>
            <a:r>
              <a:rPr lang="en-US" dirty="0">
                <a:solidFill>
                  <a:srgbClr val="0070C0"/>
                </a:solidFill>
              </a:rPr>
              <a:t>redefine</a:t>
            </a:r>
            <a:r>
              <a:rPr lang="en-US" dirty="0"/>
              <a:t> existing members</a:t>
            </a:r>
            <a:br>
              <a:rPr lang="en-US" dirty="0"/>
            </a:br>
            <a:r>
              <a:rPr lang="en-US" dirty="0"/>
              <a:t>and/or add new members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B6348581-9AC2-4FCE-955B-A39FEB8DFEAC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 b="1"/>
              <a:t>Display 14.3</a:t>
            </a:r>
            <a:r>
              <a:rPr lang="en-US" sz="3200"/>
              <a:t>  Interface for the Derived Class HourlyEmployee (1 of 2)</a:t>
            </a:r>
          </a:p>
        </p:txBody>
      </p:sp>
      <p:pic>
        <p:nvPicPr>
          <p:cNvPr id="22531" name="Picture 4" descr="C:\WINDOWS\Desktop\Oh_type\sacitch_C++_ppt\gif\savitchc14d03_1of2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38" y="1843088"/>
            <a:ext cx="8229600" cy="3490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3E5787DC-ADEF-446D-9967-137F018E20F6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 b="1"/>
              <a:t>Display 14.3</a:t>
            </a:r>
            <a:r>
              <a:rPr lang="en-US" sz="3200"/>
              <a:t>  Interface for the Derived Class HourlyEmployee (2 of 2)</a:t>
            </a:r>
          </a:p>
        </p:txBody>
      </p:sp>
      <p:pic>
        <p:nvPicPr>
          <p:cNvPr id="23555" name="Picture 4" descr="C:\WINDOWS\Desktop\Oh_type\sacitch_C++_ppt\gif\savitchc14d03_2of2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5" y="1733550"/>
            <a:ext cx="7772400" cy="433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7C56E33C-F987-4C08-A854-8E615ECFD208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HourlyEmployee Class Interface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Note definition begins same as any other</a:t>
            </a:r>
          </a:p>
          <a:p>
            <a:pPr lvl="1" eaLnBrk="1" hangingPunct="1"/>
            <a:r>
              <a:rPr lang="en-US" sz="2400" dirty="0"/>
              <a:t>#</a:t>
            </a:r>
            <a:r>
              <a:rPr lang="en-US" sz="2400" dirty="0" err="1"/>
              <a:t>ifndef</a:t>
            </a:r>
            <a:r>
              <a:rPr lang="en-US" sz="2400" dirty="0"/>
              <a:t> structure</a:t>
            </a:r>
          </a:p>
          <a:p>
            <a:pPr lvl="1" eaLnBrk="1" hangingPunct="1"/>
            <a:r>
              <a:rPr lang="en-US" sz="2400" dirty="0"/>
              <a:t>Includes required libraries</a:t>
            </a:r>
          </a:p>
          <a:p>
            <a:pPr lvl="1" eaLnBrk="1" hangingPunct="1"/>
            <a:r>
              <a:rPr lang="en-US" sz="2400" dirty="0"/>
              <a:t>Also includes </a:t>
            </a:r>
            <a:r>
              <a:rPr lang="en-US" sz="2400" dirty="0" err="1">
                <a:solidFill>
                  <a:srgbClr val="C00000"/>
                </a:solidFill>
              </a:rPr>
              <a:t>employee.h</a:t>
            </a:r>
            <a:r>
              <a:rPr lang="en-US" sz="2400" dirty="0">
                <a:solidFill>
                  <a:srgbClr val="C00000"/>
                </a:solidFill>
              </a:rPr>
              <a:t>!</a:t>
            </a:r>
          </a:p>
          <a:p>
            <a:pPr eaLnBrk="1" hangingPunct="1"/>
            <a:r>
              <a:rPr lang="en-US" sz="2800" dirty="0"/>
              <a:t>And, the heading:</a:t>
            </a:r>
            <a:br>
              <a:rPr lang="en-US" sz="2800" dirty="0"/>
            </a:br>
            <a:r>
              <a:rPr lang="en-US" sz="2800" dirty="0"/>
              <a:t>class </a:t>
            </a:r>
            <a:r>
              <a:rPr lang="en-US" sz="2800" dirty="0" err="1"/>
              <a:t>HourlyEmployee</a:t>
            </a:r>
            <a:r>
              <a:rPr lang="en-US" sz="2800" dirty="0">
                <a:solidFill>
                  <a:srgbClr val="0070C0"/>
                </a:solidFill>
              </a:rPr>
              <a:t> : public Employee</a:t>
            </a:r>
            <a:br>
              <a:rPr lang="en-US" sz="2800" dirty="0"/>
            </a:br>
            <a:r>
              <a:rPr lang="en-US" sz="2800" dirty="0"/>
              <a:t>{ …</a:t>
            </a:r>
          </a:p>
          <a:p>
            <a:pPr lvl="1" eaLnBrk="1" hangingPunct="1"/>
            <a:r>
              <a:rPr lang="en-US" sz="2400" dirty="0"/>
              <a:t>Specifies "publicly inherited" from Employee</a:t>
            </a:r>
            <a:br>
              <a:rPr lang="en-US" sz="2400" dirty="0"/>
            </a:br>
            <a:r>
              <a:rPr lang="en-US" sz="2400" dirty="0"/>
              <a:t>class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049289C0-5743-4F6E-BA17-B79485679C52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HourlyEmployee Class Additions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Derived class interface </a:t>
            </a:r>
            <a:r>
              <a:rPr lang="en-US" sz="2800" dirty="0">
                <a:solidFill>
                  <a:srgbClr val="C00000"/>
                </a:solidFill>
              </a:rPr>
              <a:t>only lists new or</a:t>
            </a:r>
            <a:br>
              <a:rPr lang="en-US" sz="2800" dirty="0">
                <a:solidFill>
                  <a:srgbClr val="C00000"/>
                </a:solidFill>
              </a:rPr>
            </a:br>
            <a:r>
              <a:rPr lang="en-US" sz="2800" dirty="0">
                <a:solidFill>
                  <a:srgbClr val="C00000"/>
                </a:solidFill>
              </a:rPr>
              <a:t>"to be redefined" members</a:t>
            </a:r>
          </a:p>
          <a:p>
            <a:pPr lvl="1" eaLnBrk="1" hangingPunct="1"/>
            <a:r>
              <a:rPr lang="en-US" sz="2400" dirty="0"/>
              <a:t>Since all others inherited are already defined</a:t>
            </a:r>
          </a:p>
          <a:p>
            <a:pPr lvl="1" eaLnBrk="1" hangingPunct="1"/>
            <a:r>
              <a:rPr lang="en-US" sz="2400" dirty="0"/>
              <a:t>i.e.: "all" employees have </a:t>
            </a:r>
            <a:r>
              <a:rPr lang="en-US" sz="2400" dirty="0" err="1"/>
              <a:t>ssn</a:t>
            </a:r>
            <a:r>
              <a:rPr lang="en-US" sz="2400" dirty="0"/>
              <a:t>, name, etc.</a:t>
            </a:r>
          </a:p>
          <a:p>
            <a:pPr eaLnBrk="1" hangingPunct="1"/>
            <a:r>
              <a:rPr lang="en-US" sz="2800" dirty="0" err="1"/>
              <a:t>HourlyEmployee</a:t>
            </a:r>
            <a:r>
              <a:rPr lang="en-US" sz="2800" dirty="0"/>
              <a:t> adds:</a:t>
            </a:r>
          </a:p>
          <a:p>
            <a:pPr lvl="1" eaLnBrk="1" hangingPunct="1"/>
            <a:r>
              <a:rPr lang="en-US" sz="2400" dirty="0">
                <a:solidFill>
                  <a:srgbClr val="0070C0"/>
                </a:solidFill>
              </a:rPr>
              <a:t>Constructors</a:t>
            </a:r>
          </a:p>
          <a:p>
            <a:pPr lvl="1" eaLnBrk="1" hangingPunct="1"/>
            <a:r>
              <a:rPr lang="en-US" altLang="zh-TW" sz="2400" dirty="0">
                <a:solidFill>
                  <a:srgbClr val="0070C0"/>
                </a:solidFill>
              </a:rPr>
              <a:t>Member variables:</a:t>
            </a:r>
            <a:r>
              <a:rPr lang="zh-TW" alt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wageRate</a:t>
            </a:r>
            <a:r>
              <a:rPr lang="en-US" sz="2400" dirty="0">
                <a:solidFill>
                  <a:srgbClr val="0070C0"/>
                </a:solidFill>
              </a:rPr>
              <a:t>, hour</a:t>
            </a:r>
            <a:r>
              <a:rPr lang="en-US" altLang="zh-TW" sz="2400" dirty="0">
                <a:solidFill>
                  <a:srgbClr val="0070C0"/>
                </a:solidFill>
              </a:rPr>
              <a:t>s</a:t>
            </a:r>
            <a:endParaRPr lang="en-US" sz="2400" dirty="0">
              <a:solidFill>
                <a:srgbClr val="0070C0"/>
              </a:solidFill>
            </a:endParaRPr>
          </a:p>
          <a:p>
            <a:pPr lvl="1" eaLnBrk="1" hangingPunct="1"/>
            <a:r>
              <a:rPr lang="en-US" altLang="zh-TW" sz="2400" dirty="0">
                <a:solidFill>
                  <a:srgbClr val="0070C0"/>
                </a:solidFill>
              </a:rPr>
              <a:t>Member functions:</a:t>
            </a:r>
            <a:br>
              <a:rPr lang="en-US" altLang="zh-TW" sz="2400" dirty="0">
                <a:solidFill>
                  <a:srgbClr val="0070C0"/>
                </a:solidFill>
              </a:rPr>
            </a:br>
            <a:r>
              <a:rPr lang="en-US" sz="2400" dirty="0" err="1">
                <a:solidFill>
                  <a:srgbClr val="0070C0"/>
                </a:solidFill>
              </a:rPr>
              <a:t>setRate</a:t>
            </a:r>
            <a:r>
              <a:rPr lang="en-US" sz="2400" dirty="0">
                <a:solidFill>
                  <a:srgbClr val="0070C0"/>
                </a:solidFill>
              </a:rPr>
              <a:t>(), </a:t>
            </a:r>
            <a:r>
              <a:rPr lang="en-US" sz="2400" dirty="0" err="1">
                <a:solidFill>
                  <a:srgbClr val="0070C0"/>
                </a:solidFill>
              </a:rPr>
              <a:t>getRate</a:t>
            </a:r>
            <a:r>
              <a:rPr lang="en-US" sz="2400" dirty="0">
                <a:solidFill>
                  <a:srgbClr val="0070C0"/>
                </a:solidFill>
              </a:rPr>
              <a:t>(), </a:t>
            </a:r>
            <a:r>
              <a:rPr lang="en-US" sz="2400" dirty="0" err="1">
                <a:solidFill>
                  <a:srgbClr val="0070C0"/>
                </a:solidFill>
              </a:rPr>
              <a:t>setHours</a:t>
            </a:r>
            <a:r>
              <a:rPr lang="en-US" sz="2400" dirty="0">
                <a:solidFill>
                  <a:srgbClr val="0070C0"/>
                </a:solidFill>
              </a:rPr>
              <a:t>(), </a:t>
            </a:r>
            <a:r>
              <a:rPr lang="en-US" sz="2400" dirty="0" err="1">
                <a:solidFill>
                  <a:srgbClr val="0070C0"/>
                </a:solidFill>
              </a:rPr>
              <a:t>getHours</a:t>
            </a:r>
            <a:r>
              <a:rPr lang="en-US" sz="2400" dirty="0">
                <a:solidFill>
                  <a:srgbClr val="0070C0"/>
                </a:solidFill>
              </a:rPr>
              <a:t>()</a:t>
            </a:r>
            <a:br>
              <a:rPr lang="en-US" sz="2400" dirty="0">
                <a:solidFill>
                  <a:srgbClr val="0070C0"/>
                </a:solidFill>
              </a:rPr>
            </a:b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9A87A084-D694-4421-A2BE-1F73B4CA30DF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/>
              <a:t>HourlyEmployee Class Redefinitions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 err="1"/>
              <a:t>HourlyEmployee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C00000"/>
                </a:solidFill>
              </a:rPr>
              <a:t>redefines</a:t>
            </a:r>
            <a:r>
              <a:rPr lang="en-US" sz="2800" dirty="0"/>
              <a:t>:</a:t>
            </a:r>
          </a:p>
          <a:p>
            <a:pPr lvl="1" eaLnBrk="1" hangingPunct="1"/>
            <a:r>
              <a:rPr lang="en-US" sz="2400" dirty="0" err="1">
                <a:solidFill>
                  <a:srgbClr val="00B050"/>
                </a:solidFill>
              </a:rPr>
              <a:t>printCheck</a:t>
            </a:r>
            <a:r>
              <a:rPr lang="en-US" sz="2400" dirty="0">
                <a:solidFill>
                  <a:srgbClr val="00B050"/>
                </a:solidFill>
              </a:rPr>
              <a:t>() </a:t>
            </a:r>
            <a:r>
              <a:rPr lang="en-US" sz="2400" dirty="0"/>
              <a:t>member function</a:t>
            </a:r>
          </a:p>
          <a:p>
            <a:pPr lvl="1" eaLnBrk="1" hangingPunct="1"/>
            <a:r>
              <a:rPr lang="en-US" sz="2400" dirty="0"/>
              <a:t>This ”</a:t>
            </a:r>
            <a:r>
              <a:rPr lang="en-US" altLang="zh-TW" sz="2400" dirty="0">
                <a:solidFill>
                  <a:srgbClr val="C00000"/>
                </a:solidFill>
              </a:rPr>
              <a:t>redefines</a:t>
            </a:r>
            <a:r>
              <a:rPr lang="en-US" sz="2400" dirty="0"/>
              <a:t>" the </a:t>
            </a:r>
            <a:r>
              <a:rPr lang="en-US" sz="2400" dirty="0" err="1"/>
              <a:t>printCheck</a:t>
            </a:r>
            <a:r>
              <a:rPr lang="en-US" sz="2400" dirty="0"/>
              <a:t>() function</a:t>
            </a:r>
            <a:br>
              <a:rPr lang="en-US" sz="2400" dirty="0"/>
            </a:br>
            <a:r>
              <a:rPr lang="en-US" sz="2400" dirty="0"/>
              <a:t>implementation from Employee class</a:t>
            </a:r>
          </a:p>
          <a:p>
            <a:pPr eaLnBrk="1" hangingPunct="1"/>
            <a:r>
              <a:rPr lang="en-US" sz="2800" dirty="0"/>
              <a:t>It’s </a:t>
            </a:r>
            <a:r>
              <a:rPr lang="en-US" sz="2800" dirty="0">
                <a:solidFill>
                  <a:srgbClr val="0070C0"/>
                </a:solidFill>
              </a:rPr>
              <a:t>definition must be in </a:t>
            </a:r>
            <a:r>
              <a:rPr lang="en-US" sz="2800" dirty="0" err="1">
                <a:solidFill>
                  <a:srgbClr val="0070C0"/>
                </a:solidFill>
              </a:rPr>
              <a:t>HourlyEmployee</a:t>
            </a:r>
            <a:br>
              <a:rPr lang="en-US" sz="2800" dirty="0">
                <a:solidFill>
                  <a:srgbClr val="0070C0"/>
                </a:solidFill>
              </a:rPr>
            </a:br>
            <a:r>
              <a:rPr lang="en-US" sz="2800" dirty="0">
                <a:solidFill>
                  <a:srgbClr val="0070C0"/>
                </a:solidFill>
              </a:rPr>
              <a:t>class’s implementation</a:t>
            </a:r>
            <a:endParaRPr lang="en-US" sz="2800" dirty="0"/>
          </a:p>
          <a:p>
            <a:pPr lvl="1" eaLnBrk="1" hangingPunct="1"/>
            <a:r>
              <a:rPr lang="en-US" sz="2400" dirty="0"/>
              <a:t>As do other member functions declared in</a:t>
            </a:r>
            <a:br>
              <a:rPr lang="en-US" sz="2400" dirty="0"/>
            </a:br>
            <a:r>
              <a:rPr lang="en-US" sz="2400" dirty="0" err="1"/>
              <a:t>HourlyEmployee’s</a:t>
            </a:r>
            <a:r>
              <a:rPr lang="en-US" sz="2400" dirty="0"/>
              <a:t> interface</a:t>
            </a:r>
          </a:p>
          <a:p>
            <a:pPr lvl="2" eaLnBrk="1" hangingPunct="1"/>
            <a:r>
              <a:rPr lang="en-US" sz="2000" dirty="0"/>
              <a:t>New and "to be redefined"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EED43C43-7CB7-4BEE-B9FB-12556A30855A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Inheritance Terminology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Common to simulate family relationships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70C0"/>
                </a:solidFill>
              </a:rPr>
              <a:t>Parent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Refers to </a:t>
            </a:r>
            <a:r>
              <a:rPr lang="en-US" sz="2400" dirty="0">
                <a:solidFill>
                  <a:srgbClr val="C00000"/>
                </a:solidFill>
              </a:rPr>
              <a:t>base class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70C0"/>
                </a:solidFill>
              </a:rPr>
              <a:t>Child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Refers to </a:t>
            </a:r>
            <a:r>
              <a:rPr lang="en-US" sz="2400" dirty="0">
                <a:solidFill>
                  <a:srgbClr val="C00000"/>
                </a:solidFill>
              </a:rPr>
              <a:t>derived class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70C0"/>
                </a:solidFill>
              </a:rPr>
              <a:t>Ancestor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Class that’s a parent of a parent …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70C0"/>
                </a:solidFill>
              </a:rPr>
              <a:t>Descendant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Opposite of ancestor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CDEA7F48-1E78-4B40-AD81-A43323EE0DE1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Constructors in Derived Classes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Base class constructors are NOT inherited in derived classes!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But </a:t>
            </a:r>
            <a:r>
              <a:rPr lang="en-US" sz="2400" dirty="0">
                <a:solidFill>
                  <a:srgbClr val="0070C0"/>
                </a:solidFill>
              </a:rPr>
              <a:t>they can be invoked within derived class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constructor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Which is all we need!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Base class constructor </a:t>
            </a:r>
            <a:r>
              <a:rPr lang="en-US" sz="2800" dirty="0">
                <a:solidFill>
                  <a:srgbClr val="00B050"/>
                </a:solidFill>
              </a:rPr>
              <a:t>must initialize all</a:t>
            </a:r>
            <a:br>
              <a:rPr lang="en-US" sz="2800" dirty="0">
                <a:solidFill>
                  <a:srgbClr val="00B050"/>
                </a:solidFill>
              </a:rPr>
            </a:br>
            <a:r>
              <a:rPr lang="en-US" sz="2800" dirty="0">
                <a:solidFill>
                  <a:srgbClr val="00B050"/>
                </a:solidFill>
              </a:rPr>
              <a:t>base class member variables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Those inherited by derived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So </a:t>
            </a:r>
            <a:r>
              <a:rPr lang="en-US" sz="2400" dirty="0">
                <a:solidFill>
                  <a:srgbClr val="7030A0"/>
                </a:solidFill>
              </a:rPr>
              <a:t>derived class constructor simply calls it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"First" thing derived class constructor does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02DCBABB-6467-40A2-BAE4-D0A172628C3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/>
              <a:t>Derived Class Constructor Example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Consider syntax for </a:t>
            </a:r>
            <a:r>
              <a:rPr lang="en-US" sz="2800" dirty="0" err="1"/>
              <a:t>HourlyEmployee</a:t>
            </a:r>
            <a:br>
              <a:rPr lang="en-US" sz="2800" dirty="0"/>
            </a:br>
            <a:r>
              <a:rPr lang="en-US" sz="2800" dirty="0"/>
              <a:t>constructor:</a:t>
            </a:r>
            <a:br>
              <a:rPr lang="en-US" sz="2800" dirty="0"/>
            </a:br>
            <a:r>
              <a:rPr lang="en-US" sz="2000" dirty="0" err="1"/>
              <a:t>HourlyEmployee</a:t>
            </a:r>
            <a:r>
              <a:rPr lang="en-US" sz="2000" dirty="0"/>
              <a:t>::</a:t>
            </a:r>
            <a:r>
              <a:rPr lang="en-US" sz="2000" dirty="0" err="1"/>
              <a:t>HourlyEmployee</a:t>
            </a:r>
            <a:r>
              <a:rPr lang="en-US" sz="2000" dirty="0"/>
              <a:t>(string </a:t>
            </a:r>
            <a:r>
              <a:rPr lang="en-US" sz="2000" dirty="0" err="1"/>
              <a:t>theName</a:t>
            </a:r>
            <a:r>
              <a:rPr lang="en-US" sz="2000" dirty="0"/>
              <a:t>,</a:t>
            </a:r>
            <a:br>
              <a:rPr lang="en-US" sz="2000" dirty="0"/>
            </a:br>
            <a:r>
              <a:rPr lang="en-US" sz="2000" dirty="0"/>
              <a:t>			string </a:t>
            </a:r>
            <a:r>
              <a:rPr lang="en-US" sz="2000" dirty="0" err="1"/>
              <a:t>theNumber</a:t>
            </a:r>
            <a:r>
              <a:rPr lang="en-US" sz="2000" dirty="0"/>
              <a:t>, double </a:t>
            </a:r>
            <a:r>
              <a:rPr lang="en-US" sz="2000" dirty="0" err="1"/>
              <a:t>theWageRate</a:t>
            </a:r>
            <a:r>
              <a:rPr lang="en-US" sz="2000" dirty="0"/>
              <a:t>,</a:t>
            </a:r>
            <a:br>
              <a:rPr lang="en-US" sz="2000" dirty="0"/>
            </a:br>
            <a:r>
              <a:rPr lang="en-US" sz="2000" dirty="0"/>
              <a:t>			double </a:t>
            </a:r>
            <a:r>
              <a:rPr lang="en-US" sz="2000" dirty="0" err="1"/>
              <a:t>theHours</a:t>
            </a:r>
            <a:r>
              <a:rPr lang="en-US" sz="2000" dirty="0"/>
              <a:t>)</a:t>
            </a:r>
            <a:br>
              <a:rPr lang="en-US" sz="2000" dirty="0"/>
            </a:br>
            <a:r>
              <a:rPr lang="en-US" sz="2000" dirty="0"/>
              <a:t>		: </a:t>
            </a:r>
            <a:r>
              <a:rPr lang="en-US" sz="2000" dirty="0">
                <a:solidFill>
                  <a:srgbClr val="0070C0"/>
                </a:solidFill>
              </a:rPr>
              <a:t>Employee(</a:t>
            </a:r>
            <a:r>
              <a:rPr lang="en-US" sz="2000" dirty="0" err="1">
                <a:solidFill>
                  <a:srgbClr val="0070C0"/>
                </a:solidFill>
              </a:rPr>
              <a:t>theName</a:t>
            </a:r>
            <a:r>
              <a:rPr lang="en-US" sz="2000" dirty="0">
                <a:solidFill>
                  <a:srgbClr val="0070C0"/>
                </a:solidFill>
              </a:rPr>
              <a:t>, </a:t>
            </a:r>
            <a:r>
              <a:rPr lang="en-US" sz="2000" dirty="0" err="1">
                <a:solidFill>
                  <a:srgbClr val="0070C0"/>
                </a:solidFill>
              </a:rPr>
              <a:t>theNumber</a:t>
            </a:r>
            <a:r>
              <a:rPr lang="en-US" sz="2000" dirty="0">
                <a:solidFill>
                  <a:srgbClr val="0070C0"/>
                </a:solidFill>
              </a:rPr>
              <a:t>),</a:t>
            </a:r>
            <a:br>
              <a:rPr lang="en-US" sz="2000" dirty="0">
                <a:solidFill>
                  <a:srgbClr val="0070C0"/>
                </a:solidFill>
              </a:rPr>
            </a:br>
            <a:r>
              <a:rPr lang="en-US" sz="2000" dirty="0">
                <a:solidFill>
                  <a:srgbClr val="0070C0"/>
                </a:solidFill>
              </a:rPr>
              <a:t>		</a:t>
            </a:r>
            <a:r>
              <a:rPr lang="en-US" sz="2000" dirty="0" err="1">
                <a:solidFill>
                  <a:srgbClr val="0070C0"/>
                </a:solidFill>
              </a:rPr>
              <a:t>wageRate</a:t>
            </a:r>
            <a:r>
              <a:rPr lang="en-US" sz="2000" dirty="0">
                <a:solidFill>
                  <a:srgbClr val="0070C0"/>
                </a:solidFill>
              </a:rPr>
              <a:t>(</a:t>
            </a:r>
            <a:r>
              <a:rPr lang="en-US" sz="2000" dirty="0" err="1">
                <a:solidFill>
                  <a:srgbClr val="0070C0"/>
                </a:solidFill>
              </a:rPr>
              <a:t>theWageRate</a:t>
            </a:r>
            <a:r>
              <a:rPr lang="en-US" sz="2000" dirty="0">
                <a:solidFill>
                  <a:srgbClr val="0070C0"/>
                </a:solidFill>
              </a:rPr>
              <a:t>), hours(</a:t>
            </a:r>
            <a:r>
              <a:rPr lang="en-US" sz="2000" dirty="0" err="1">
                <a:solidFill>
                  <a:srgbClr val="0070C0"/>
                </a:solidFill>
              </a:rPr>
              <a:t>theHours</a:t>
            </a:r>
            <a:r>
              <a:rPr lang="en-US" sz="2000" dirty="0">
                <a:solidFill>
                  <a:srgbClr val="0070C0"/>
                </a:solidFill>
              </a:rPr>
              <a:t>)</a:t>
            </a:r>
            <a:br>
              <a:rPr lang="en-US" sz="2000" dirty="0"/>
            </a:b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	//Deliberately empty</a:t>
            </a:r>
            <a:br>
              <a:rPr lang="en-US" sz="2000" dirty="0"/>
            </a:br>
            <a:r>
              <a:rPr lang="en-US" sz="2000" dirty="0"/>
              <a:t>}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Portion after : is "initialization section"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C00000"/>
                </a:solidFill>
              </a:rPr>
              <a:t>Includes invocation of Employee constructor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6BDA6B0C-A8ED-43BB-843E-C71F5741FB9F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Learning Objectives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Inheritance</a:t>
            </a:r>
            <a:r>
              <a:rPr lang="en-US" sz="2800" dirty="0"/>
              <a:t> Basics</a:t>
            </a:r>
          </a:p>
          <a:p>
            <a:pPr lvl="1" eaLnBrk="1" hangingPunct="1"/>
            <a:r>
              <a:rPr lang="en-US" sz="2400" dirty="0">
                <a:solidFill>
                  <a:srgbClr val="0070C0"/>
                </a:solidFill>
              </a:rPr>
              <a:t>Derived classes</a:t>
            </a:r>
            <a:r>
              <a:rPr lang="en-US" sz="2400" dirty="0"/>
              <a:t>, with constructors</a:t>
            </a:r>
          </a:p>
          <a:p>
            <a:pPr lvl="1" eaLnBrk="1" hangingPunct="1"/>
            <a:r>
              <a:rPr lang="en-US" sz="2400" dirty="0"/>
              <a:t>protected: qualifier</a:t>
            </a:r>
          </a:p>
          <a:p>
            <a:pPr lvl="1" eaLnBrk="1" hangingPunct="1"/>
            <a:r>
              <a:rPr lang="en-US" sz="2400" dirty="0"/>
              <a:t>Redefining member functions</a:t>
            </a:r>
          </a:p>
          <a:p>
            <a:pPr lvl="1" eaLnBrk="1" hangingPunct="1"/>
            <a:r>
              <a:rPr lang="en-US" sz="2400" dirty="0"/>
              <a:t>Non-inherited functions</a:t>
            </a:r>
          </a:p>
          <a:p>
            <a:pPr eaLnBrk="1" hangingPunct="1"/>
            <a:r>
              <a:rPr lang="en-US" sz="2800" dirty="0"/>
              <a:t>Programming with Inheritance</a:t>
            </a:r>
          </a:p>
          <a:p>
            <a:pPr lvl="1" eaLnBrk="1" hangingPunct="1"/>
            <a:r>
              <a:rPr lang="en-US" sz="2400" dirty="0"/>
              <a:t>Assignment operators and copy constructors</a:t>
            </a:r>
          </a:p>
          <a:p>
            <a:pPr lvl="1" eaLnBrk="1" hangingPunct="1"/>
            <a:r>
              <a:rPr lang="en-US" sz="2400" dirty="0"/>
              <a:t>Destructors in derived classes</a:t>
            </a:r>
          </a:p>
          <a:p>
            <a:pPr lvl="1" eaLnBrk="1" hangingPunct="1"/>
            <a:r>
              <a:rPr lang="en-US" sz="2400" dirty="0"/>
              <a:t>Multiple inheritance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C6DE8BAB-938E-4F15-ACBE-5B6012A89AF2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/>
              <a:t>Another HourlyEmployee Constructor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A second constructor:</a:t>
            </a:r>
            <a:br>
              <a:rPr lang="en-US" sz="2800" dirty="0"/>
            </a:br>
            <a:r>
              <a:rPr lang="en-US" sz="2400" dirty="0" err="1"/>
              <a:t>HourlyEmployee</a:t>
            </a:r>
            <a:r>
              <a:rPr lang="en-US" sz="2400" dirty="0"/>
              <a:t>::</a:t>
            </a:r>
            <a:r>
              <a:rPr lang="en-US" sz="2400" dirty="0" err="1"/>
              <a:t>HourlyEmployee</a:t>
            </a:r>
            <a:r>
              <a:rPr lang="en-US" sz="2400" dirty="0"/>
              <a:t>()</a:t>
            </a:r>
            <a:br>
              <a:rPr lang="en-US" sz="2400" dirty="0"/>
            </a:br>
            <a:r>
              <a:rPr lang="en-US" sz="2400" dirty="0"/>
              <a:t>		: </a:t>
            </a:r>
            <a:r>
              <a:rPr lang="en-US" sz="2400" dirty="0">
                <a:solidFill>
                  <a:srgbClr val="C00000"/>
                </a:solidFill>
              </a:rPr>
              <a:t>Employee(), </a:t>
            </a:r>
            <a:r>
              <a:rPr lang="en-US" sz="2400" dirty="0"/>
              <a:t>	</a:t>
            </a:r>
            <a:r>
              <a:rPr lang="en-US" sz="2400" dirty="0" err="1"/>
              <a:t>wageRate</a:t>
            </a:r>
            <a:r>
              <a:rPr lang="en-US" sz="2400" dirty="0"/>
              <a:t>(0), </a:t>
            </a:r>
            <a:br>
              <a:rPr lang="en-US" sz="2400" dirty="0"/>
            </a:br>
            <a:r>
              <a:rPr lang="en-US" sz="2400" dirty="0"/>
              <a:t>					hours(0)</a:t>
            </a:r>
            <a:br>
              <a:rPr lang="en-US" sz="2400" dirty="0"/>
            </a:b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//Deliberately empty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Default version </a:t>
            </a:r>
            <a:r>
              <a:rPr lang="en-US" sz="2800" dirty="0"/>
              <a:t>of base class constructor</a:t>
            </a:r>
            <a:br>
              <a:rPr lang="en-US" sz="2800" dirty="0"/>
            </a:br>
            <a:r>
              <a:rPr lang="en-US" sz="2800" dirty="0"/>
              <a:t>is called (no arguments)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Should always invoke one of the base</a:t>
            </a:r>
            <a:br>
              <a:rPr lang="en-US" sz="2800" dirty="0">
                <a:solidFill>
                  <a:srgbClr val="C00000"/>
                </a:solidFill>
              </a:rPr>
            </a:br>
            <a:r>
              <a:rPr lang="en-US" sz="2800" dirty="0">
                <a:solidFill>
                  <a:srgbClr val="C00000"/>
                </a:solidFill>
              </a:rPr>
              <a:t>class’s constructors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97C254D8-8F2A-4090-B085-0428AA2FCDC3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Constructor: No Base Class Call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Derived class constructor should always</a:t>
            </a:r>
            <a:br>
              <a:rPr lang="en-US" sz="2800" dirty="0"/>
            </a:br>
            <a:r>
              <a:rPr lang="en-US" sz="2800" dirty="0"/>
              <a:t>invoke one of the base class’s constructors</a:t>
            </a:r>
          </a:p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If you do not:</a:t>
            </a:r>
          </a:p>
          <a:p>
            <a:pPr lvl="1" eaLnBrk="1" hangingPunct="1"/>
            <a:r>
              <a:rPr lang="en-US" sz="2400" dirty="0">
                <a:solidFill>
                  <a:srgbClr val="C00000"/>
                </a:solidFill>
              </a:rPr>
              <a:t>Default base class constructor automatically called</a:t>
            </a:r>
          </a:p>
          <a:p>
            <a:pPr eaLnBrk="1" hangingPunct="1"/>
            <a:r>
              <a:rPr lang="en-US" sz="2800" dirty="0"/>
              <a:t>Equivalent constructor definition:</a:t>
            </a:r>
            <a:br>
              <a:rPr lang="en-US" sz="2800" dirty="0"/>
            </a:br>
            <a:r>
              <a:rPr lang="en-US" sz="2400" dirty="0" err="1">
                <a:solidFill>
                  <a:srgbClr val="0070C0"/>
                </a:solidFill>
              </a:rPr>
              <a:t>HourlyEmployee</a:t>
            </a:r>
            <a:r>
              <a:rPr lang="en-US" sz="2400" dirty="0">
                <a:solidFill>
                  <a:srgbClr val="0070C0"/>
                </a:solidFill>
              </a:rPr>
              <a:t>::</a:t>
            </a:r>
            <a:r>
              <a:rPr lang="en-US" sz="2400" dirty="0" err="1">
                <a:solidFill>
                  <a:srgbClr val="0070C0"/>
                </a:solidFill>
              </a:rPr>
              <a:t>HourlyEmployee</a:t>
            </a:r>
            <a:r>
              <a:rPr lang="en-US" sz="2400" dirty="0">
                <a:solidFill>
                  <a:srgbClr val="0070C0"/>
                </a:solidFill>
              </a:rPr>
              <a:t>()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			: </a:t>
            </a:r>
            <a:r>
              <a:rPr lang="en-US" sz="2400" dirty="0" err="1">
                <a:solidFill>
                  <a:srgbClr val="0070C0"/>
                </a:solidFill>
              </a:rPr>
              <a:t>wageRate</a:t>
            </a:r>
            <a:r>
              <a:rPr lang="en-US" sz="2400" dirty="0">
                <a:solidFill>
                  <a:srgbClr val="0070C0"/>
                </a:solidFill>
              </a:rPr>
              <a:t>(0), hours(0)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{ }</a:t>
            </a:r>
          </a:p>
          <a:p>
            <a:pPr eaLnBrk="1" hangingPunct="1"/>
            <a:r>
              <a:rPr lang="en-US" sz="2400" dirty="0"/>
              <a:t>With Employee() omitted, the </a:t>
            </a:r>
            <a:r>
              <a:rPr lang="en-US" sz="2400" dirty="0">
                <a:solidFill>
                  <a:srgbClr val="00B050"/>
                </a:solidFill>
              </a:rPr>
              <a:t>default constructor </a:t>
            </a:r>
            <a:r>
              <a:rPr lang="en-US" sz="2400" dirty="0"/>
              <a:t>of Employee will be invoked</a:t>
            </a:r>
          </a:p>
          <a:p>
            <a:pPr lvl="1" eaLnBrk="1" hangingPunct="1"/>
            <a:r>
              <a:rPr lang="en-US" sz="2000" dirty="0"/>
              <a:t>If it does not exist, an error occurs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4FA1852D-C21E-4BE1-8E6B-CFAC122730BE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Pitfall: Base Class </a:t>
            </a:r>
            <a:r>
              <a:rPr lang="en-US" dirty="0">
                <a:solidFill>
                  <a:srgbClr val="C00000"/>
                </a:solidFill>
              </a:rPr>
              <a:t>Private</a:t>
            </a:r>
            <a:r>
              <a:rPr lang="en-US" dirty="0"/>
              <a:t> Data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eaLnBrk="1" hangingPunct="1"/>
            <a:r>
              <a:rPr lang="en-US" dirty="0"/>
              <a:t>Derived class "inherits" private member variables</a:t>
            </a:r>
          </a:p>
          <a:p>
            <a:pPr lvl="1" eaLnBrk="1" hangingPunct="1"/>
            <a:r>
              <a:rPr lang="en-US" dirty="0">
                <a:solidFill>
                  <a:srgbClr val="0070C0"/>
                </a:solidFill>
              </a:rPr>
              <a:t>But still cannot directly access them</a:t>
            </a:r>
          </a:p>
          <a:p>
            <a:pPr lvl="1" eaLnBrk="1" hangingPunct="1"/>
            <a:r>
              <a:rPr lang="en-US" dirty="0">
                <a:solidFill>
                  <a:srgbClr val="C00000"/>
                </a:solidFill>
              </a:rPr>
              <a:t>Not even through derived class member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functions!</a:t>
            </a:r>
          </a:p>
          <a:p>
            <a:pPr eaLnBrk="1" hangingPunct="1"/>
            <a:r>
              <a:rPr lang="en-US" dirty="0"/>
              <a:t>Private member variables can ONLY be</a:t>
            </a:r>
            <a:br>
              <a:rPr lang="en-US" dirty="0"/>
            </a:br>
            <a:r>
              <a:rPr lang="en-US" dirty="0"/>
              <a:t>accessed "by name" in member functions of </a:t>
            </a:r>
            <a:r>
              <a:rPr lang="en-US" dirty="0">
                <a:solidFill>
                  <a:srgbClr val="00B050"/>
                </a:solidFill>
              </a:rPr>
              <a:t>the class they’re defined in</a:t>
            </a:r>
          </a:p>
          <a:p>
            <a:pPr lvl="1" eaLnBrk="1" hangingPunct="1"/>
            <a:r>
              <a:rPr lang="en-US" dirty="0"/>
              <a:t>Employee’s “name” can only be changed by Employee’s “</a:t>
            </a:r>
            <a:r>
              <a:rPr lang="en-US" dirty="0" err="1"/>
              <a:t>setName</a:t>
            </a:r>
            <a:r>
              <a:rPr lang="en-US" dirty="0"/>
              <a:t> ()”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B94DFB97-CF58-48DB-A89A-53356583C616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Pitfall: Base Class </a:t>
            </a:r>
            <a:r>
              <a:rPr lang="en-US" dirty="0">
                <a:solidFill>
                  <a:srgbClr val="C00000"/>
                </a:solidFill>
              </a:rPr>
              <a:t>Private</a:t>
            </a:r>
            <a:r>
              <a:rPr lang="en-US" dirty="0"/>
              <a:t> Data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eaLnBrk="1" hangingPunct="1"/>
            <a:r>
              <a:rPr lang="en-US" dirty="0"/>
              <a:t>Derived class "inherits" private member variables</a:t>
            </a:r>
          </a:p>
          <a:p>
            <a:pPr lvl="1" eaLnBrk="1" hangingPunct="1"/>
            <a:r>
              <a:rPr lang="en-US" dirty="0">
                <a:solidFill>
                  <a:srgbClr val="0070C0"/>
                </a:solidFill>
              </a:rPr>
              <a:t>But still cannot directly access them</a:t>
            </a:r>
          </a:p>
          <a:p>
            <a:pPr lvl="1" eaLnBrk="1" hangingPunct="1"/>
            <a:r>
              <a:rPr lang="en-US" dirty="0">
                <a:solidFill>
                  <a:srgbClr val="C00000"/>
                </a:solidFill>
              </a:rPr>
              <a:t>Not even through derived class member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functions!</a:t>
            </a:r>
          </a:p>
          <a:p>
            <a:pPr eaLnBrk="1" hangingPunct="1"/>
            <a:r>
              <a:rPr lang="en-US" dirty="0"/>
              <a:t>Private member variables can ONLY be</a:t>
            </a:r>
            <a:br>
              <a:rPr lang="en-US" dirty="0"/>
            </a:br>
            <a:r>
              <a:rPr lang="en-US" dirty="0"/>
              <a:t>accessed "by name" in member functions of </a:t>
            </a:r>
            <a:r>
              <a:rPr lang="en-US" dirty="0">
                <a:solidFill>
                  <a:srgbClr val="00B050"/>
                </a:solidFill>
              </a:rPr>
              <a:t>the class they’re defined in</a:t>
            </a:r>
          </a:p>
          <a:p>
            <a:pPr lvl="1" eaLnBrk="1" hangingPunct="1"/>
            <a:r>
              <a:rPr lang="en-US" dirty="0"/>
              <a:t>Employee’s “name” can only be changed by Employee’s “</a:t>
            </a:r>
            <a:r>
              <a:rPr lang="en-US" dirty="0" err="1"/>
              <a:t>setName</a:t>
            </a:r>
            <a:r>
              <a:rPr lang="en-US" dirty="0"/>
              <a:t> ()”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B94DFB97-CF58-48DB-A89A-53356583C616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F978359-ECDC-AA4A-965D-B7F4AAC8B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8250" y="1647825"/>
            <a:ext cx="26035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84591"/>
      </p:ext>
    </p:extLst>
  </p:cSld>
  <p:clrMapOvr>
    <a:masterClrMapping/>
  </p:clrMapOvr>
  <p:transition spd="med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Pitfall: Base Class Private Member Functions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Same holds for base class member functions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dirty="0">
                <a:solidFill>
                  <a:srgbClr val="00B050"/>
                </a:solidFill>
              </a:rPr>
              <a:t>Cannot be accessed outside interface and</a:t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>
                <a:solidFill>
                  <a:srgbClr val="00B050"/>
                </a:solidFill>
              </a:rPr>
              <a:t>implementation of base class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dirty="0">
                <a:solidFill>
                  <a:srgbClr val="C00000"/>
                </a:solidFill>
              </a:rPr>
              <a:t>Not even in derived class member 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function definitions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D336EA05-F1BB-474A-87AE-358E501F836E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Pitfall: Base Class Private Member Functions Impact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Larger impact here vs. member variables</a:t>
            </a:r>
          </a:p>
          <a:p>
            <a:pPr lvl="1" eaLnBrk="1" hangingPunct="1"/>
            <a:r>
              <a:rPr lang="en-US" sz="2400" dirty="0"/>
              <a:t>Member variables can be </a:t>
            </a:r>
            <a:r>
              <a:rPr lang="en-US" sz="2400" dirty="0">
                <a:solidFill>
                  <a:srgbClr val="0070C0"/>
                </a:solidFill>
              </a:rPr>
              <a:t>accessed indirectly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via accessor or mutator member functions</a:t>
            </a:r>
          </a:p>
          <a:p>
            <a:pPr lvl="1" eaLnBrk="1" hangingPunct="1"/>
            <a:r>
              <a:rPr lang="en-US" sz="2400" dirty="0">
                <a:solidFill>
                  <a:srgbClr val="C00000"/>
                </a:solidFill>
              </a:rPr>
              <a:t>Member functions simply not available</a:t>
            </a:r>
          </a:p>
          <a:p>
            <a:pPr eaLnBrk="1" hangingPunct="1"/>
            <a:r>
              <a:rPr lang="en-US" sz="2800" dirty="0"/>
              <a:t>This is "reasonable"</a:t>
            </a:r>
          </a:p>
          <a:p>
            <a:pPr lvl="1" eaLnBrk="1" hangingPunct="1"/>
            <a:r>
              <a:rPr lang="en-US" sz="2400" dirty="0"/>
              <a:t>Private member functions should be </a:t>
            </a:r>
            <a:r>
              <a:rPr lang="en-US" sz="2400" dirty="0">
                <a:solidFill>
                  <a:srgbClr val="0070C0"/>
                </a:solidFill>
              </a:rPr>
              <a:t>simply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"helper" functions</a:t>
            </a:r>
          </a:p>
          <a:p>
            <a:pPr lvl="1" eaLnBrk="1" hangingPunct="1"/>
            <a:r>
              <a:rPr lang="en-US" sz="2400" dirty="0"/>
              <a:t>Should be used only in class they’re defined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6981B87-C944-40B0-9B9E-8C89CAEA0DFE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80F0A8-A24A-7A4C-8D21-D2AC1912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2D0F44-631D-D24C-A7FD-4B820FEAC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4018B52-6737-154F-B06B-15DB844B40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F8748C-3715-714B-92BE-58F07FC5CD3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067799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</a:t>
            </a:r>
            <a:r>
              <a:rPr lang="en-US" dirty="0">
                <a:solidFill>
                  <a:srgbClr val="0070C0"/>
                </a:solidFill>
              </a:rPr>
              <a:t>protected</a:t>
            </a:r>
            <a:r>
              <a:rPr lang="en-US" dirty="0"/>
              <a:t>: Qualifier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New classification of class members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Allows access "by name" in derived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B050"/>
                </a:solidFill>
              </a:rPr>
              <a:t>But nowhere else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Still no access "by name" in other classes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In class it’s defined </a:t>
            </a:r>
            <a:r>
              <a:rPr lang="en-US" sz="2800" dirty="0">
                <a:sym typeface="Wingdings" pitchFamily="2" charset="2"/>
              </a:rPr>
              <a:t>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0070C0"/>
                </a:solidFill>
              </a:rPr>
              <a:t>acts like private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Considered "protected" in derived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7030A0"/>
                </a:solidFill>
              </a:rPr>
              <a:t>To allow future derivations</a:t>
            </a:r>
          </a:p>
          <a:p>
            <a:pPr eaLnBrk="1" hangingPunct="1">
              <a:lnSpc>
                <a:spcPct val="90000"/>
              </a:lnSpc>
            </a:pPr>
            <a:endParaRPr lang="en-US" sz="2800" dirty="0"/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Many feel this "violates" information hiding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726AE462-24AC-4D14-955D-09135B812C02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Redefinition of Member Functions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Recall interface of derived class:</a:t>
            </a:r>
          </a:p>
          <a:p>
            <a:pPr lvl="1" eaLnBrk="1" hangingPunct="1"/>
            <a:r>
              <a:rPr lang="en-US" sz="2400" dirty="0"/>
              <a:t>Contains declarations for </a:t>
            </a:r>
            <a:r>
              <a:rPr lang="en-US" sz="2400" dirty="0">
                <a:solidFill>
                  <a:srgbClr val="0070C0"/>
                </a:solidFill>
              </a:rPr>
              <a:t>new member functions</a:t>
            </a:r>
          </a:p>
          <a:p>
            <a:pPr lvl="1" eaLnBrk="1" hangingPunct="1"/>
            <a:r>
              <a:rPr lang="en-US" sz="2400" dirty="0"/>
              <a:t>Also contains declarations for</a:t>
            </a:r>
            <a:r>
              <a:rPr lang="en-US" sz="2400" dirty="0">
                <a:solidFill>
                  <a:srgbClr val="C00000"/>
                </a:solidFill>
              </a:rPr>
              <a:t> inherited</a:t>
            </a:r>
            <a:br>
              <a:rPr lang="en-US" sz="2400" dirty="0">
                <a:solidFill>
                  <a:srgbClr val="C00000"/>
                </a:solidFill>
              </a:rPr>
            </a:br>
            <a:r>
              <a:rPr lang="en-US" sz="2400" dirty="0">
                <a:solidFill>
                  <a:srgbClr val="C00000"/>
                </a:solidFill>
              </a:rPr>
              <a:t>member functions to be changed</a:t>
            </a:r>
          </a:p>
          <a:p>
            <a:pPr lvl="1" eaLnBrk="1" hangingPunct="1"/>
            <a:r>
              <a:rPr lang="en-US" sz="2400" dirty="0"/>
              <a:t>Inherited member functions NOT declared:</a:t>
            </a:r>
          </a:p>
          <a:p>
            <a:pPr lvl="2" eaLnBrk="1" hangingPunct="1"/>
            <a:r>
              <a:rPr lang="en-US" sz="2000" dirty="0"/>
              <a:t>Automatically inherited unchanged</a:t>
            </a:r>
          </a:p>
          <a:p>
            <a:pPr eaLnBrk="1" hangingPunct="1"/>
            <a:r>
              <a:rPr lang="en-US" sz="2800" dirty="0"/>
              <a:t>Implementation of derived class will:</a:t>
            </a:r>
          </a:p>
          <a:p>
            <a:pPr lvl="1" eaLnBrk="1" hangingPunct="1"/>
            <a:r>
              <a:rPr lang="en-US" sz="2400" dirty="0">
                <a:solidFill>
                  <a:srgbClr val="7030A0"/>
                </a:solidFill>
              </a:rPr>
              <a:t>Define new </a:t>
            </a:r>
            <a:r>
              <a:rPr lang="en-US" sz="2400" dirty="0"/>
              <a:t>member functions</a:t>
            </a:r>
          </a:p>
          <a:p>
            <a:pPr lvl="1" eaLnBrk="1" hangingPunct="1"/>
            <a:r>
              <a:rPr lang="en-US" sz="2400" dirty="0">
                <a:solidFill>
                  <a:srgbClr val="7030A0"/>
                </a:solidFill>
              </a:rPr>
              <a:t>Redefine inherited </a:t>
            </a:r>
            <a:r>
              <a:rPr lang="en-US" sz="2400" dirty="0"/>
              <a:t>functions as declared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0B642B11-5934-4CFE-A36A-0D13950473ED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Redefining vs. Overloading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Very different!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7030A0"/>
                </a:solidFill>
              </a:rPr>
              <a:t>Redefining</a:t>
            </a:r>
            <a:r>
              <a:rPr lang="en-US" sz="2800" dirty="0"/>
              <a:t> in derived class: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70C0"/>
                </a:solidFill>
              </a:rPr>
              <a:t>SAME parameter list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Essentially </a:t>
            </a:r>
            <a:r>
              <a:rPr lang="en-US" sz="2400" dirty="0">
                <a:solidFill>
                  <a:srgbClr val="00B050"/>
                </a:solidFill>
              </a:rPr>
              <a:t>"re-writes"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same function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chemeClr val="accent6"/>
                </a:solidFill>
              </a:rPr>
              <a:t>Name Hidden</a:t>
            </a:r>
            <a:r>
              <a:rPr lang="en-US" sz="2400" dirty="0"/>
              <a:t>: all the other versions </a:t>
            </a:r>
            <a:br>
              <a:rPr lang="en-US" sz="2400" dirty="0"/>
            </a:br>
            <a:r>
              <a:rPr lang="en-US" sz="2400" dirty="0"/>
              <a:t>are automatically hidden in the new class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7030A0"/>
                </a:solidFill>
              </a:rPr>
              <a:t>Overloading</a:t>
            </a:r>
            <a:r>
              <a:rPr lang="en-US" sz="2800" dirty="0"/>
              <a:t>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70C0"/>
                </a:solidFill>
              </a:rPr>
              <a:t>Different parameter list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Defined </a:t>
            </a:r>
            <a:r>
              <a:rPr lang="en-US" sz="2400" dirty="0">
                <a:solidFill>
                  <a:srgbClr val="00B050"/>
                </a:solidFill>
              </a:rPr>
              <a:t>"new" </a:t>
            </a:r>
            <a:r>
              <a:rPr lang="en-US" sz="2400" dirty="0"/>
              <a:t>function that takes </a:t>
            </a:r>
            <a:br>
              <a:rPr lang="en-US" sz="2400" dirty="0"/>
            </a:br>
            <a:r>
              <a:rPr lang="en-US" sz="2400" dirty="0"/>
              <a:t>different parameters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Overloaded functions must have </a:t>
            </a:r>
            <a:br>
              <a:rPr lang="en-US" sz="2400" dirty="0"/>
            </a:br>
            <a:r>
              <a:rPr lang="en-US" sz="2400" dirty="0"/>
              <a:t>different signatures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2FE10442-E683-442E-A1B1-156EB7EECC60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Reuse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solidFill>
                  <a:srgbClr val="0070C0"/>
                </a:solidFill>
              </a:rPr>
              <a:t>Composition</a:t>
            </a:r>
          </a:p>
          <a:p>
            <a:pPr lvl="1" eaLnBrk="1" hangingPunct="1"/>
            <a:r>
              <a:rPr lang="en-US" sz="2400" dirty="0"/>
              <a:t>Simply </a:t>
            </a:r>
            <a:r>
              <a:rPr lang="en-US" sz="2400" dirty="0">
                <a:solidFill>
                  <a:srgbClr val="00B050"/>
                </a:solidFill>
              </a:rPr>
              <a:t>create objects </a:t>
            </a:r>
            <a:r>
              <a:rPr lang="en-US" sz="2400" dirty="0"/>
              <a:t>of existing class inside the new class</a:t>
            </a:r>
          </a:p>
          <a:p>
            <a:pPr lvl="1" eaLnBrk="1" hangingPunct="1"/>
            <a:r>
              <a:rPr lang="en-US" sz="2400" dirty="0"/>
              <a:t>The new class is composed of objects of existing classes</a:t>
            </a:r>
          </a:p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Inheritance</a:t>
            </a:r>
          </a:p>
          <a:p>
            <a:pPr lvl="1" eaLnBrk="1" hangingPunct="1"/>
            <a:r>
              <a:rPr lang="en-US" sz="2400" dirty="0"/>
              <a:t>Subtler</a:t>
            </a:r>
          </a:p>
          <a:p>
            <a:pPr lvl="1" eaLnBrk="1" hangingPunct="1"/>
            <a:r>
              <a:rPr lang="en-US" sz="2400" dirty="0">
                <a:solidFill>
                  <a:srgbClr val="00B050"/>
                </a:solidFill>
              </a:rPr>
              <a:t>Create a new class</a:t>
            </a:r>
            <a:r>
              <a:rPr lang="en-US" sz="2400" dirty="0"/>
              <a:t> as a type of an existing class</a:t>
            </a:r>
          </a:p>
          <a:p>
            <a:pPr lvl="1" eaLnBrk="1" hangingPunct="1"/>
            <a:r>
              <a:rPr lang="en-US" sz="2400" dirty="0"/>
              <a:t>Add code to the existing class </a:t>
            </a:r>
          </a:p>
          <a:p>
            <a:pPr lvl="1" eaLnBrk="1" hangingPunct="1"/>
            <a:r>
              <a:rPr lang="en-US" sz="2400" dirty="0"/>
              <a:t>Without modifying the existing class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7A8BF47A-3733-47F1-995D-BE90BACBBD6D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From thinking in C++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739839"/>
      </p:ext>
    </p:extLst>
  </p:cSld>
  <p:clrMapOvr>
    <a:masterClrMapping/>
  </p:clrMapOvr>
  <p:transition spd="med"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 Function’s Signature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i="1" dirty="0"/>
              <a:t>Recall</a:t>
            </a:r>
            <a:r>
              <a:rPr lang="en-US" dirty="0"/>
              <a:t> definition of a "</a:t>
            </a:r>
            <a:r>
              <a:rPr lang="en-US" dirty="0">
                <a:solidFill>
                  <a:srgbClr val="0070C0"/>
                </a:solidFill>
              </a:rPr>
              <a:t>signature</a:t>
            </a:r>
            <a:r>
              <a:rPr lang="en-US" dirty="0"/>
              <a:t>":</a:t>
            </a:r>
          </a:p>
          <a:p>
            <a:pPr lvl="1" eaLnBrk="1" hangingPunct="1"/>
            <a:r>
              <a:rPr lang="en-US" dirty="0">
                <a:solidFill>
                  <a:srgbClr val="00B050"/>
                </a:solidFill>
              </a:rPr>
              <a:t>Function’s name</a:t>
            </a:r>
          </a:p>
          <a:p>
            <a:pPr lvl="1" eaLnBrk="1" hangingPunct="1"/>
            <a:r>
              <a:rPr lang="en-US" dirty="0"/>
              <a:t>Sequence of types in </a:t>
            </a:r>
            <a:r>
              <a:rPr lang="en-US" dirty="0">
                <a:solidFill>
                  <a:srgbClr val="00B050"/>
                </a:solidFill>
              </a:rPr>
              <a:t>parameter list</a:t>
            </a:r>
          </a:p>
          <a:p>
            <a:pPr lvl="2" eaLnBrk="1" hangingPunct="1"/>
            <a:r>
              <a:rPr lang="en-US" dirty="0"/>
              <a:t>Including order, number, types</a:t>
            </a:r>
          </a:p>
          <a:p>
            <a:pPr eaLnBrk="1" hangingPunct="1"/>
            <a:r>
              <a:rPr lang="en-US" dirty="0"/>
              <a:t>Signature does </a:t>
            </a:r>
            <a:r>
              <a:rPr lang="en-US" dirty="0">
                <a:solidFill>
                  <a:srgbClr val="C00000"/>
                </a:solidFill>
              </a:rPr>
              <a:t>NOT include</a:t>
            </a:r>
            <a:r>
              <a:rPr lang="en-US" dirty="0"/>
              <a:t>:</a:t>
            </a:r>
          </a:p>
          <a:p>
            <a:pPr lvl="1" eaLnBrk="1" hangingPunct="1"/>
            <a:r>
              <a:rPr lang="en-US" dirty="0">
                <a:solidFill>
                  <a:srgbClr val="7030A0"/>
                </a:solidFill>
              </a:rPr>
              <a:t>Return type</a:t>
            </a:r>
          </a:p>
          <a:p>
            <a:pPr lvl="1" eaLnBrk="1" hangingPunct="1"/>
            <a:r>
              <a:rPr lang="en-US" dirty="0" err="1">
                <a:solidFill>
                  <a:srgbClr val="7030A0"/>
                </a:solidFill>
              </a:rPr>
              <a:t>const</a:t>
            </a:r>
            <a:r>
              <a:rPr lang="en-US" dirty="0">
                <a:solidFill>
                  <a:srgbClr val="7030A0"/>
                </a:solidFill>
              </a:rPr>
              <a:t> keyword</a:t>
            </a:r>
          </a:p>
          <a:p>
            <a:pPr lvl="1" eaLnBrk="1" hangingPunct="1"/>
            <a:r>
              <a:rPr lang="en-US" dirty="0">
                <a:solidFill>
                  <a:srgbClr val="7030A0"/>
                </a:solidFill>
              </a:rPr>
              <a:t>&amp;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C4FAAFF9-A7F0-41F7-B3A7-9D84EB7AB18A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/>
              <a:t>Accessing Redefined Base Function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When redefined in derived class, </a:t>
            </a:r>
            <a:r>
              <a:rPr lang="en-US" sz="2800" dirty="0">
                <a:solidFill>
                  <a:srgbClr val="C00000"/>
                </a:solidFill>
              </a:rPr>
              <a:t>base</a:t>
            </a:r>
            <a:br>
              <a:rPr lang="en-US" sz="2800" dirty="0">
                <a:solidFill>
                  <a:srgbClr val="C00000"/>
                </a:solidFill>
              </a:rPr>
            </a:br>
            <a:r>
              <a:rPr lang="en-US" sz="2800" dirty="0">
                <a:solidFill>
                  <a:srgbClr val="C00000"/>
                </a:solidFill>
              </a:rPr>
              <a:t>class’s definition</a:t>
            </a:r>
            <a:r>
              <a:rPr lang="en-US" sz="2800" b="1" dirty="0">
                <a:solidFill>
                  <a:srgbClr val="C00000"/>
                </a:solidFill>
              </a:rPr>
              <a:t> not "lost"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Can specify it’s use:</a:t>
            </a:r>
            <a:br>
              <a:rPr lang="en-US" sz="2800" dirty="0"/>
            </a:br>
            <a:r>
              <a:rPr lang="en-US" sz="2000" dirty="0">
                <a:solidFill>
                  <a:srgbClr val="0070C0"/>
                </a:solidFill>
              </a:rPr>
              <a:t>Employee 	  </a:t>
            </a:r>
            <a:r>
              <a:rPr lang="en-US" sz="2000" dirty="0" err="1">
                <a:solidFill>
                  <a:srgbClr val="0070C0"/>
                </a:solidFill>
              </a:rPr>
              <a:t>JaneE</a:t>
            </a:r>
            <a:r>
              <a:rPr lang="en-US" sz="2000" dirty="0">
                <a:solidFill>
                  <a:srgbClr val="0070C0"/>
                </a:solidFill>
              </a:rPr>
              <a:t>;</a:t>
            </a:r>
            <a:br>
              <a:rPr lang="en-US" sz="2000" dirty="0"/>
            </a:br>
            <a:r>
              <a:rPr lang="en-US" sz="2000" dirty="0" err="1">
                <a:solidFill>
                  <a:srgbClr val="0070C0"/>
                </a:solidFill>
              </a:rPr>
              <a:t>HourlyEmployee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 err="1">
                <a:solidFill>
                  <a:srgbClr val="0070C0"/>
                </a:solidFill>
              </a:rPr>
              <a:t>SallyH</a:t>
            </a:r>
            <a:r>
              <a:rPr lang="en-US" sz="2000" dirty="0">
                <a:solidFill>
                  <a:srgbClr val="0070C0"/>
                </a:solidFill>
              </a:rPr>
              <a:t>;</a:t>
            </a:r>
            <a:br>
              <a:rPr lang="en-US" sz="2000" dirty="0"/>
            </a:br>
            <a:r>
              <a:rPr lang="en-US" sz="2000" dirty="0" err="1">
                <a:solidFill>
                  <a:srgbClr val="0070C0"/>
                </a:solidFill>
              </a:rPr>
              <a:t>JaneE.printCheck</a:t>
            </a:r>
            <a:r>
              <a:rPr lang="en-US" sz="2000" dirty="0">
                <a:solidFill>
                  <a:srgbClr val="0070C0"/>
                </a:solidFill>
              </a:rPr>
              <a:t>();  </a:t>
            </a:r>
            <a:r>
              <a:rPr lang="en-US" sz="2000" dirty="0">
                <a:solidFill>
                  <a:srgbClr val="0070C0"/>
                </a:solidFill>
                <a:sym typeface="Wingdings" pitchFamily="2" charset="2"/>
              </a:rPr>
              <a:t></a:t>
            </a:r>
            <a:r>
              <a:rPr lang="en-US" sz="2000" dirty="0">
                <a:solidFill>
                  <a:srgbClr val="0070C0"/>
                </a:solidFill>
              </a:rPr>
              <a:t> calls Employee’s</a:t>
            </a:r>
            <a:br>
              <a:rPr lang="en-US" sz="2000" dirty="0">
                <a:solidFill>
                  <a:srgbClr val="0070C0"/>
                </a:solidFill>
              </a:rPr>
            </a:br>
            <a:r>
              <a:rPr lang="en-US" sz="2000" dirty="0">
                <a:solidFill>
                  <a:srgbClr val="0070C0"/>
                </a:solidFill>
              </a:rPr>
              <a:t>				   </a:t>
            </a:r>
            <a:r>
              <a:rPr lang="en-US" sz="2000" dirty="0" err="1">
                <a:solidFill>
                  <a:srgbClr val="0070C0"/>
                </a:solidFill>
              </a:rPr>
              <a:t>printCheck</a:t>
            </a:r>
            <a:r>
              <a:rPr lang="en-US" sz="2000" dirty="0">
                <a:solidFill>
                  <a:srgbClr val="0070C0"/>
                </a:solidFill>
              </a:rPr>
              <a:t> function</a:t>
            </a:r>
            <a:br>
              <a:rPr lang="en-US" sz="2000" dirty="0">
                <a:solidFill>
                  <a:srgbClr val="0070C0"/>
                </a:solidFill>
              </a:rPr>
            </a:br>
            <a:r>
              <a:rPr lang="en-US" sz="2000" dirty="0" err="1">
                <a:solidFill>
                  <a:srgbClr val="0070C0"/>
                </a:solidFill>
              </a:rPr>
              <a:t>SallyH.printCheck</a:t>
            </a:r>
            <a:r>
              <a:rPr lang="en-US" sz="2000" dirty="0">
                <a:solidFill>
                  <a:srgbClr val="0070C0"/>
                </a:solidFill>
              </a:rPr>
              <a:t>();  </a:t>
            </a:r>
            <a:r>
              <a:rPr lang="en-US" sz="2000" dirty="0">
                <a:solidFill>
                  <a:srgbClr val="0070C0"/>
                </a:solidFill>
                <a:sym typeface="Wingdings" pitchFamily="2" charset="2"/>
              </a:rPr>
              <a:t></a:t>
            </a:r>
            <a:r>
              <a:rPr lang="en-US" sz="2000" dirty="0">
                <a:solidFill>
                  <a:srgbClr val="0070C0"/>
                </a:solidFill>
              </a:rPr>
              <a:t> calls </a:t>
            </a:r>
            <a:r>
              <a:rPr lang="en-US" sz="2000" dirty="0" err="1">
                <a:solidFill>
                  <a:srgbClr val="0070C0"/>
                </a:solidFill>
              </a:rPr>
              <a:t>HourlyEmployee</a:t>
            </a:r>
            <a:br>
              <a:rPr lang="en-US" sz="2000" dirty="0">
                <a:solidFill>
                  <a:srgbClr val="0070C0"/>
                </a:solidFill>
              </a:rPr>
            </a:br>
            <a:r>
              <a:rPr lang="en-US" sz="2000" dirty="0">
                <a:solidFill>
                  <a:srgbClr val="0070C0"/>
                </a:solidFill>
              </a:rPr>
              <a:t>				   </a:t>
            </a:r>
            <a:r>
              <a:rPr lang="en-US" sz="2000" dirty="0" err="1">
                <a:solidFill>
                  <a:srgbClr val="0070C0"/>
                </a:solidFill>
              </a:rPr>
              <a:t>printCheck</a:t>
            </a:r>
            <a:r>
              <a:rPr lang="en-US" sz="2000" dirty="0">
                <a:solidFill>
                  <a:srgbClr val="0070C0"/>
                </a:solidFill>
              </a:rPr>
              <a:t> function</a:t>
            </a:r>
            <a:br>
              <a:rPr lang="en-US" sz="2000" dirty="0"/>
            </a:br>
            <a:r>
              <a:rPr lang="en-US" sz="2000" dirty="0" err="1">
                <a:solidFill>
                  <a:srgbClr val="00B050"/>
                </a:solidFill>
              </a:rPr>
              <a:t>SallyH.Employee</a:t>
            </a:r>
            <a:r>
              <a:rPr lang="en-US" sz="2000" dirty="0">
                <a:solidFill>
                  <a:srgbClr val="00B050"/>
                </a:solidFill>
              </a:rPr>
              <a:t>::</a:t>
            </a:r>
            <a:r>
              <a:rPr lang="en-US" sz="2000" dirty="0" err="1">
                <a:solidFill>
                  <a:srgbClr val="00B050"/>
                </a:solidFill>
              </a:rPr>
              <a:t>printCheck</a:t>
            </a:r>
            <a:r>
              <a:rPr lang="en-US" sz="2000" dirty="0">
                <a:solidFill>
                  <a:srgbClr val="00B050"/>
                </a:solidFill>
              </a:rPr>
              <a:t>();  </a:t>
            </a:r>
            <a:r>
              <a:rPr lang="en-US" sz="2000" dirty="0">
                <a:solidFill>
                  <a:srgbClr val="00B050"/>
                </a:solidFill>
                <a:sym typeface="Wingdings" pitchFamily="2" charset="2"/>
              </a:rPr>
              <a:t></a:t>
            </a:r>
            <a:r>
              <a:rPr lang="en-US" sz="2000" dirty="0">
                <a:solidFill>
                  <a:srgbClr val="00B050"/>
                </a:solidFill>
              </a:rPr>
              <a:t> Calls Employee’s</a:t>
            </a:r>
            <a:br>
              <a:rPr lang="en-US" sz="2000" dirty="0">
                <a:solidFill>
                  <a:srgbClr val="00B050"/>
                </a:solidFill>
              </a:rPr>
            </a:br>
            <a:r>
              <a:rPr lang="en-US" sz="2000" dirty="0">
                <a:solidFill>
                  <a:srgbClr val="00B050"/>
                </a:solidFill>
              </a:rPr>
              <a:t>				   </a:t>
            </a:r>
            <a:r>
              <a:rPr lang="en-US" sz="2000" dirty="0" err="1">
                <a:solidFill>
                  <a:srgbClr val="00B050"/>
                </a:solidFill>
              </a:rPr>
              <a:t>printCheck</a:t>
            </a:r>
            <a:r>
              <a:rPr lang="en-US" sz="2000" dirty="0">
                <a:solidFill>
                  <a:srgbClr val="00B050"/>
                </a:solidFill>
              </a:rPr>
              <a:t> function!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Not typical here, but useful sometimes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33978253-0846-4BAD-8CBC-B39DD3A0564C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Name Hiding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AB665DD8-1C58-46FE-B429-637BD6BE98B3}" type="slidenum">
              <a:rPr lang="en-US"/>
              <a:pPr>
                <a:defRPr/>
              </a:pPr>
              <a:t>32</a:t>
            </a:fld>
            <a:endParaRPr 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DB85251-94B8-CA45-B9F5-0C27EC994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775" y="1139661"/>
            <a:ext cx="7156450" cy="558181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6DA2534-18A9-9742-A669-7089177A3C30}"/>
              </a:ext>
            </a:extLst>
          </p:cNvPr>
          <p:cNvSpPr/>
          <p:nvPr/>
        </p:nvSpPr>
        <p:spPr>
          <a:xfrm>
            <a:off x="1219201" y="2282661"/>
            <a:ext cx="4876800" cy="53673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18316CC-FA65-4349-9BA2-84BB98439C96}"/>
              </a:ext>
            </a:extLst>
          </p:cNvPr>
          <p:cNvSpPr/>
          <p:nvPr/>
        </p:nvSpPr>
        <p:spPr>
          <a:xfrm>
            <a:off x="1256271" y="4572000"/>
            <a:ext cx="6893954" cy="53673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23253539"/>
      </p:ext>
    </p:extLst>
  </p:cSld>
  <p:clrMapOvr>
    <a:masterClrMapping/>
  </p:clrMapOvr>
  <p:transition spd="med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034E64-0448-044C-A622-83F22183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2DCFE0-1296-DB40-8859-DCAD6B589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8D1F9FE-D2F3-BE4B-BC46-2E8EB999500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035A9A7-8191-4346-9448-9CEDDB6A7EE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339090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Functions Not Inherited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All "normal" functions in base class are</a:t>
            </a:r>
            <a:br>
              <a:rPr lang="en-US" sz="2800" dirty="0">
                <a:solidFill>
                  <a:srgbClr val="C00000"/>
                </a:solidFill>
              </a:rPr>
            </a:br>
            <a:r>
              <a:rPr lang="en-US" sz="2800" dirty="0">
                <a:solidFill>
                  <a:srgbClr val="C00000"/>
                </a:solidFill>
              </a:rPr>
              <a:t>inherited in derived class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Exceptions: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70C0"/>
                </a:solidFill>
              </a:rPr>
              <a:t>Constructors</a:t>
            </a:r>
            <a:r>
              <a:rPr lang="en-US" sz="2400" dirty="0"/>
              <a:t> (we’ve seen)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70C0"/>
                </a:solidFill>
              </a:rPr>
              <a:t>Destructors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70C0"/>
                </a:solidFill>
              </a:rPr>
              <a:t>Copy constructor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But if not defined, generates "default" one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Recall need to define one for pointers!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B050"/>
                </a:solidFill>
              </a:rPr>
              <a:t>Assignment operator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If not defined </a:t>
            </a:r>
            <a:r>
              <a:rPr lang="en-US" sz="2000" dirty="0">
                <a:sym typeface="Wingdings" pitchFamily="2" charset="2"/>
              </a:rPr>
              <a:t></a:t>
            </a:r>
            <a:r>
              <a:rPr lang="en-US" sz="2000" dirty="0"/>
              <a:t> default (e.g., =)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052F6DEF-176D-4344-B363-79E5955705B1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/>
              <a:t>Assignment Operators </a:t>
            </a:r>
            <a:br>
              <a:rPr lang="en-US" sz="3600"/>
            </a:br>
            <a:r>
              <a:rPr lang="en-US" sz="3600"/>
              <a:t>and Copy Constructors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40000"/>
              </a:spcBef>
            </a:pPr>
            <a:r>
              <a:rPr lang="en-US" dirty="0"/>
              <a:t>Recall: </a:t>
            </a:r>
            <a:r>
              <a:rPr lang="en-US" dirty="0">
                <a:solidFill>
                  <a:srgbClr val="00B050"/>
                </a:solidFill>
              </a:rPr>
              <a:t>overloaded assignment operators </a:t>
            </a:r>
            <a:r>
              <a:rPr lang="en-US" dirty="0"/>
              <a:t>and </a:t>
            </a:r>
            <a:r>
              <a:rPr lang="en-US" dirty="0">
                <a:solidFill>
                  <a:srgbClr val="00B050"/>
                </a:solidFill>
              </a:rPr>
              <a:t>copy constructors </a:t>
            </a:r>
            <a:r>
              <a:rPr lang="en-US" altLang="zh-CN" dirty="0"/>
              <a:t>in the base class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NOT inherited</a:t>
            </a:r>
          </a:p>
          <a:p>
            <a:pPr lvl="1" eaLnBrk="1" hangingPunct="1">
              <a:spcBef>
                <a:spcPct val="40000"/>
              </a:spcBef>
            </a:pPr>
            <a:r>
              <a:rPr lang="en-US" dirty="0">
                <a:solidFill>
                  <a:srgbClr val="C00000"/>
                </a:solidFill>
              </a:rPr>
              <a:t>But </a:t>
            </a:r>
            <a:r>
              <a:rPr lang="en-US" b="1" dirty="0">
                <a:solidFill>
                  <a:srgbClr val="C00000"/>
                </a:solidFill>
              </a:rPr>
              <a:t>can be used </a:t>
            </a:r>
            <a:r>
              <a:rPr lang="en-US" dirty="0">
                <a:solidFill>
                  <a:srgbClr val="C00000"/>
                </a:solidFill>
              </a:rPr>
              <a:t>in derived class definitions</a:t>
            </a:r>
          </a:p>
          <a:p>
            <a:pPr lvl="1" eaLnBrk="1" hangingPunct="1">
              <a:spcBef>
                <a:spcPct val="40000"/>
              </a:spcBef>
            </a:pPr>
            <a:r>
              <a:rPr lang="en-US" dirty="0"/>
              <a:t>Typically MUST be used!</a:t>
            </a:r>
          </a:p>
          <a:p>
            <a:pPr lvl="1" eaLnBrk="1" hangingPunct="1">
              <a:spcBef>
                <a:spcPct val="40000"/>
              </a:spcBef>
            </a:pPr>
            <a:r>
              <a:rPr lang="en-US" dirty="0"/>
              <a:t>Similar to how derived class constructor</a:t>
            </a:r>
            <a:br>
              <a:rPr lang="en-US" dirty="0"/>
            </a:br>
            <a:r>
              <a:rPr lang="en-US" dirty="0"/>
              <a:t>invokes base class constructor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B7716F99-BC09-4459-BBB7-32D8D3B8803F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Assignment Operator Example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Given "Derived" is derived from "Base":</a:t>
            </a:r>
            <a:br>
              <a:rPr lang="en-US" sz="2800" dirty="0"/>
            </a:br>
            <a:r>
              <a:rPr lang="en-US" sz="2000" dirty="0"/>
              <a:t>Derived&amp; Derived::operator =(</a:t>
            </a:r>
            <a:r>
              <a:rPr lang="en-US" sz="2000" dirty="0" err="1"/>
              <a:t>const</a:t>
            </a:r>
            <a:r>
              <a:rPr lang="en-US" sz="2000" dirty="0"/>
              <a:t> Derived &amp; </a:t>
            </a:r>
            <a:r>
              <a:rPr lang="en-US" sz="2000" dirty="0" err="1"/>
              <a:t>rightSide</a:t>
            </a:r>
            <a:r>
              <a:rPr lang="en-US" sz="2000" dirty="0"/>
              <a:t>)</a:t>
            </a:r>
            <a:br>
              <a:rPr lang="en-US" sz="2000" dirty="0"/>
            </a:b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	</a:t>
            </a:r>
            <a:r>
              <a:rPr lang="en-US" sz="2000" dirty="0">
                <a:solidFill>
                  <a:srgbClr val="0070C0"/>
                </a:solidFill>
              </a:rPr>
              <a:t>Base::operator =(</a:t>
            </a:r>
            <a:r>
              <a:rPr lang="en-US" sz="2000" dirty="0" err="1">
                <a:solidFill>
                  <a:srgbClr val="0070C0"/>
                </a:solidFill>
              </a:rPr>
              <a:t>rightSide</a:t>
            </a:r>
            <a:r>
              <a:rPr lang="en-US" sz="2000" dirty="0">
                <a:solidFill>
                  <a:srgbClr val="0070C0"/>
                </a:solidFill>
              </a:rPr>
              <a:t>);</a:t>
            </a:r>
            <a:br>
              <a:rPr lang="en-US" sz="2000" dirty="0"/>
            </a:br>
            <a:r>
              <a:rPr lang="en-US" sz="2000" dirty="0"/>
              <a:t>	…</a:t>
            </a:r>
            <a:br>
              <a:rPr lang="en-US" sz="2000" dirty="0"/>
            </a:br>
            <a:r>
              <a:rPr lang="en-US" sz="2000" dirty="0"/>
              <a:t>}</a:t>
            </a:r>
          </a:p>
          <a:p>
            <a:pPr eaLnBrk="1" hangingPunct="1"/>
            <a:r>
              <a:rPr lang="en-US" sz="2800" dirty="0"/>
              <a:t>Notice code line</a:t>
            </a:r>
          </a:p>
          <a:p>
            <a:pPr lvl="1" eaLnBrk="1" hangingPunct="1"/>
            <a:r>
              <a:rPr lang="en-US" sz="2400" dirty="0">
                <a:solidFill>
                  <a:srgbClr val="C00000"/>
                </a:solidFill>
              </a:rPr>
              <a:t>Calls assignment operator from base class</a:t>
            </a:r>
          </a:p>
          <a:p>
            <a:pPr lvl="2" eaLnBrk="1" hangingPunct="1"/>
            <a:r>
              <a:rPr lang="en-US" sz="2000" dirty="0"/>
              <a:t>This takes care of all </a:t>
            </a:r>
            <a:r>
              <a:rPr lang="en-US" sz="2000" dirty="0">
                <a:solidFill>
                  <a:srgbClr val="00B050"/>
                </a:solidFill>
              </a:rPr>
              <a:t>inherited member variables</a:t>
            </a:r>
          </a:p>
          <a:p>
            <a:pPr lvl="1" eaLnBrk="1" hangingPunct="1"/>
            <a:r>
              <a:rPr lang="en-US" sz="2400" dirty="0"/>
              <a:t>Would then set new variables from derived</a:t>
            </a:r>
            <a:br>
              <a:rPr lang="en-US" sz="2400" dirty="0"/>
            </a:br>
            <a:r>
              <a:rPr lang="en-US" sz="2400" dirty="0"/>
              <a:t>class…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4A5E2C75-A011-41B6-A453-5D08AADA6E0F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Copy Constructor Example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Consider:</a:t>
            </a:r>
            <a:br>
              <a:rPr lang="en-US" sz="2800" dirty="0"/>
            </a:br>
            <a:r>
              <a:rPr lang="en-US" sz="2800" dirty="0"/>
              <a:t>Derived::Derived(</a:t>
            </a:r>
            <a:r>
              <a:rPr lang="en-US" sz="2800" dirty="0" err="1"/>
              <a:t>const</a:t>
            </a:r>
            <a:r>
              <a:rPr lang="en-US" sz="2800" dirty="0"/>
              <a:t> Derived&amp; </a:t>
            </a:r>
            <a:r>
              <a:rPr lang="en-US" sz="2800" dirty="0">
                <a:solidFill>
                  <a:srgbClr val="00B050"/>
                </a:solidFill>
              </a:rPr>
              <a:t>Object</a:t>
            </a:r>
            <a:r>
              <a:rPr lang="en-US" sz="2800" dirty="0"/>
              <a:t>)</a:t>
            </a:r>
            <a:br>
              <a:rPr lang="en-US" sz="2800" dirty="0"/>
            </a:br>
            <a:r>
              <a:rPr lang="en-US" sz="2800" dirty="0"/>
              <a:t>				: </a:t>
            </a:r>
            <a:r>
              <a:rPr lang="en-US" sz="2800" dirty="0">
                <a:solidFill>
                  <a:srgbClr val="0070C0"/>
                </a:solidFill>
              </a:rPr>
              <a:t>Base(Object), </a:t>
            </a:r>
            <a:r>
              <a:rPr lang="en-US" sz="2800" dirty="0"/>
              <a:t>…</a:t>
            </a:r>
            <a:br>
              <a:rPr lang="en-US" sz="2800" dirty="0"/>
            </a:br>
            <a:r>
              <a:rPr lang="en-US" sz="2800" dirty="0"/>
              <a:t>{…}</a:t>
            </a:r>
          </a:p>
          <a:p>
            <a:pPr eaLnBrk="1" hangingPunct="1"/>
            <a:r>
              <a:rPr lang="en-US" sz="2800" dirty="0"/>
              <a:t>After : is invocation of base copy constructor</a:t>
            </a:r>
          </a:p>
          <a:p>
            <a:pPr lvl="1" eaLnBrk="1" hangingPunct="1"/>
            <a:r>
              <a:rPr lang="en-US" sz="2400" dirty="0">
                <a:solidFill>
                  <a:srgbClr val="0070C0"/>
                </a:solidFill>
              </a:rPr>
              <a:t>Sets inherited member variables of derived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class object being created</a:t>
            </a:r>
          </a:p>
          <a:p>
            <a:pPr lvl="1" eaLnBrk="1" hangingPunct="1"/>
            <a:r>
              <a:rPr lang="en-US" sz="2400" dirty="0"/>
              <a:t>Note Object is of type Derived; but it’s also of</a:t>
            </a:r>
            <a:br>
              <a:rPr lang="en-US" sz="2400" dirty="0"/>
            </a:br>
            <a:r>
              <a:rPr lang="en-US" sz="2400" dirty="0"/>
              <a:t>type Base, so argument is valid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4F4B205-0620-4D27-AD5F-896FD4E59255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Destructors in Derived Classes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If base class destructor functions correctly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Easy to write derived class destructor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When derived class destructor is invoked: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C00000"/>
                </a:solidFill>
              </a:rPr>
              <a:t>Automatically calls base class destructor!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So </a:t>
            </a:r>
            <a:r>
              <a:rPr lang="en-US" sz="2400" dirty="0">
                <a:solidFill>
                  <a:srgbClr val="00B050"/>
                </a:solidFill>
              </a:rPr>
              <a:t>no need for explicit call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So derived class destructors need </a:t>
            </a:r>
            <a:r>
              <a:rPr lang="en-US" sz="2800" dirty="0">
                <a:solidFill>
                  <a:srgbClr val="0070C0"/>
                </a:solidFill>
              </a:rPr>
              <a:t>only be</a:t>
            </a:r>
            <a:br>
              <a:rPr lang="en-US" sz="2800" dirty="0">
                <a:solidFill>
                  <a:srgbClr val="0070C0"/>
                </a:solidFill>
              </a:rPr>
            </a:br>
            <a:r>
              <a:rPr lang="en-US" sz="2800" dirty="0">
                <a:solidFill>
                  <a:srgbClr val="0070C0"/>
                </a:solidFill>
              </a:rPr>
              <a:t>concerned with derived class variables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And any data they "point" to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Base class destructor handles inherited data</a:t>
            </a:r>
            <a:br>
              <a:rPr lang="en-US" sz="2400" dirty="0"/>
            </a:br>
            <a:r>
              <a:rPr lang="en-US" sz="2400" dirty="0"/>
              <a:t>automatically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4DA8D4E5-A950-46F8-8233-0868AA2D18AD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Destructor Calling Order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Consider:</a:t>
            </a:r>
            <a:br>
              <a:rPr lang="en-US" sz="2800" dirty="0"/>
            </a:br>
            <a:r>
              <a:rPr lang="en-US" sz="2800" dirty="0"/>
              <a:t>class B derives from class A</a:t>
            </a:r>
            <a:br>
              <a:rPr lang="en-US" sz="2800" dirty="0"/>
            </a:br>
            <a:r>
              <a:rPr lang="en-US" sz="2800" dirty="0"/>
              <a:t>class C derives from class B</a:t>
            </a:r>
            <a:br>
              <a:rPr lang="en-US" sz="2800" dirty="0"/>
            </a:br>
            <a:r>
              <a:rPr lang="en-US" sz="2800" dirty="0"/>
              <a:t>	</a:t>
            </a:r>
            <a:r>
              <a:rPr lang="en-US" sz="2800" dirty="0">
                <a:solidFill>
                  <a:srgbClr val="0070C0"/>
                </a:solidFill>
              </a:rPr>
              <a:t>A </a:t>
            </a:r>
            <a:r>
              <a:rPr lang="en-US" sz="2800" dirty="0">
                <a:solidFill>
                  <a:srgbClr val="0070C0"/>
                </a:solidFill>
                <a:sym typeface="Wingdings" pitchFamily="2" charset="2"/>
              </a:rPr>
              <a:t></a:t>
            </a:r>
            <a:r>
              <a:rPr lang="en-US" sz="2800" dirty="0">
                <a:solidFill>
                  <a:srgbClr val="0070C0"/>
                </a:solidFill>
              </a:rPr>
              <a:t> B </a:t>
            </a:r>
            <a:r>
              <a:rPr lang="en-US" sz="2800" dirty="0">
                <a:solidFill>
                  <a:srgbClr val="0070C0"/>
                </a:solidFill>
                <a:sym typeface="Wingdings" pitchFamily="2" charset="2"/>
              </a:rPr>
              <a:t></a:t>
            </a:r>
            <a:r>
              <a:rPr lang="en-US" sz="2800" dirty="0">
                <a:solidFill>
                  <a:srgbClr val="0070C0"/>
                </a:solidFill>
              </a:rPr>
              <a:t> C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When object of class C goes out of scope: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Class C destructor called 1</a:t>
            </a:r>
            <a:r>
              <a:rPr lang="en-US" sz="2400" baseline="30000" dirty="0"/>
              <a:t>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Then class B destructor called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C00000"/>
                </a:solidFill>
              </a:rPr>
              <a:t>Finally class A destructor is called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B050"/>
                </a:solidFill>
              </a:rPr>
              <a:t>Opposite of how constructors are called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993300F4-D2E7-4F4C-8313-0DF9F597B018}" type="slidenum">
              <a:rPr lang="en-US"/>
              <a:pPr>
                <a:defRPr/>
              </a:pPr>
              <a:t>39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"Has a" vs. "Is a" Relationships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Composition</a:t>
            </a:r>
          </a:p>
          <a:p>
            <a:pPr lvl="1" eaLnBrk="1" hangingPunct="1"/>
            <a:r>
              <a:rPr lang="en-US" sz="2400" dirty="0"/>
              <a:t>Considered a </a:t>
            </a:r>
            <a:r>
              <a:rPr lang="en-US" sz="2400" dirty="0">
                <a:solidFill>
                  <a:srgbClr val="00B050"/>
                </a:solidFill>
              </a:rPr>
              <a:t>"Has a" class relationship</a:t>
            </a:r>
          </a:p>
          <a:p>
            <a:pPr lvl="1" eaLnBrk="1" hangingPunct="1"/>
            <a:r>
              <a:rPr lang="en-US" altLang="zh-TW" sz="2400" dirty="0"/>
              <a:t>A class contains objects of another class</a:t>
            </a:r>
            <a:br>
              <a:rPr lang="en-US" altLang="zh-TW" sz="2400" dirty="0"/>
            </a:br>
            <a:r>
              <a:rPr lang="en-US" altLang="zh-TW" sz="2400" dirty="0"/>
              <a:t>as it’s member data</a:t>
            </a:r>
            <a:endParaRPr lang="en-US" sz="2400" dirty="0"/>
          </a:p>
          <a:p>
            <a:pPr lvl="1" eaLnBrk="1" hangingPunct="1"/>
            <a:r>
              <a:rPr lang="en-US" sz="2400" dirty="0"/>
              <a:t>e.g., Automobile has four wheels and a engine</a:t>
            </a:r>
          </a:p>
          <a:p>
            <a:pPr lvl="1" eaLnBrk="1" hangingPunct="1"/>
            <a:r>
              <a:rPr lang="en-US" sz="2400" dirty="0"/>
              <a:t>A network has nodes and links</a:t>
            </a:r>
          </a:p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Inheritance</a:t>
            </a:r>
          </a:p>
          <a:p>
            <a:pPr lvl="1" eaLnBrk="1" hangingPunct="1"/>
            <a:r>
              <a:rPr lang="en-US" sz="2400" dirty="0"/>
              <a:t>Considered an </a:t>
            </a:r>
            <a:r>
              <a:rPr lang="en-US" sz="2400" dirty="0">
                <a:solidFill>
                  <a:srgbClr val="00B050"/>
                </a:solidFill>
              </a:rPr>
              <a:t>"Is a" class relationship</a:t>
            </a:r>
          </a:p>
          <a:p>
            <a:pPr lvl="1" eaLnBrk="1" hangingPunct="1"/>
            <a:r>
              <a:rPr lang="en-US" sz="2400" dirty="0"/>
              <a:t>e.g., An </a:t>
            </a:r>
            <a:r>
              <a:rPr lang="en-US" sz="2400" dirty="0" err="1"/>
              <a:t>HourlyEmployee</a:t>
            </a:r>
            <a:r>
              <a:rPr lang="en-US" sz="2400" dirty="0"/>
              <a:t> "is a" Employee</a:t>
            </a:r>
          </a:p>
          <a:p>
            <a:pPr lvl="1" eaLnBrk="1" hangingPunct="1"/>
            <a:r>
              <a:rPr lang="en-US" sz="2400" dirty="0"/>
              <a:t>A Convertible "is a" Automobile</a:t>
            </a:r>
          </a:p>
          <a:p>
            <a:pPr lvl="1" eaLnBrk="1" hangingPunct="1"/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8B4B76C5-7C23-4B6E-A9A8-C0A8EC0C5AA2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</a:p>
          <a:p>
            <a:pPr eaLnBrk="1" hangingPunct="1"/>
            <a:r>
              <a:rPr lang="en-CA" dirty="0">
                <a:solidFill>
                  <a:srgbClr val="898989"/>
                </a:solidFill>
                <a:latin typeface="Calibri" pitchFamily="34" charset="0"/>
              </a:rPr>
              <a:t>From thinking in C++</a:t>
            </a:r>
          </a:p>
        </p:txBody>
      </p:sp>
    </p:spTree>
    <p:extLst>
      <p:ext uri="{BB962C8B-B14F-4D97-AF65-F5344CB8AC3E}">
        <p14:creationId xmlns:p14="http://schemas.microsoft.com/office/powerpoint/2010/main" val="113716889"/>
      </p:ext>
    </p:extLst>
  </p:cSld>
  <p:clrMapOvr>
    <a:masterClrMapping/>
  </p:clrMapOvr>
  <p:transition spd="med">
    <p:wipe dir="r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8E2A05-3B49-A34F-8217-B91749341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3F564C9-A91F-3E49-BDDC-59BBA31E9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5707171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EE65CF8-B738-3B4A-870E-B9322DEA56C3}"/>
              </a:ext>
            </a:extLst>
          </p:cNvPr>
          <p:cNvSpPr/>
          <p:nvPr/>
        </p:nvSpPr>
        <p:spPr>
          <a:xfrm>
            <a:off x="1524000" y="3886200"/>
            <a:ext cx="3886200" cy="4572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644574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8E2A05-3B49-A34F-8217-B91749341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4CFEAF-FE45-754C-B93D-A78FD8684B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From thinking in C++</a:t>
            </a:r>
            <a:endParaRPr lang="en-CA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7B3EE2-C2C0-FC48-B493-672E571B56E6}"/>
              </a:ext>
            </a:extLst>
          </p:cNvPr>
          <p:cNvGrpSpPr/>
          <p:nvPr/>
        </p:nvGrpSpPr>
        <p:grpSpPr>
          <a:xfrm>
            <a:off x="1295400" y="762000"/>
            <a:ext cx="5969000" cy="4343400"/>
            <a:chOff x="1295400" y="762000"/>
            <a:chExt cx="5969000" cy="4343400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C2EFD67C-B732-214C-AA3C-467ABC3FF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95400" y="762000"/>
              <a:ext cx="5969000" cy="42545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155A0E1-39DD-0449-9D4A-D1267E3ED2B2}"/>
                </a:ext>
              </a:extLst>
            </p:cNvPr>
            <p:cNvSpPr/>
            <p:nvPr/>
          </p:nvSpPr>
          <p:spPr>
            <a:xfrm>
              <a:off x="1600200" y="4648200"/>
              <a:ext cx="1371600" cy="45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45641D05-D707-C540-9072-ECCCF9BCAC28}"/>
              </a:ext>
            </a:extLst>
          </p:cNvPr>
          <p:cNvSpPr/>
          <p:nvPr/>
        </p:nvSpPr>
        <p:spPr>
          <a:xfrm>
            <a:off x="1264508" y="685800"/>
            <a:ext cx="4602892" cy="4572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446973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8E2A05-3B49-A34F-8217-B91749341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4CFEAF-FE45-754C-B93D-A78FD8684B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From thinking in C++</a:t>
            </a:r>
            <a:endParaRPr lang="en-CA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EB6316C-7070-5A4F-8AC5-CF5D9D504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665" y="1017373"/>
            <a:ext cx="3111500" cy="31369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72A0CEB-1137-DA44-B524-CDF5D4CB1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438" y="4123381"/>
            <a:ext cx="2730500" cy="10668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6BA77B42-6C6A-7743-B17D-D822752621B3}"/>
              </a:ext>
            </a:extLst>
          </p:cNvPr>
          <p:cNvSpPr/>
          <p:nvPr/>
        </p:nvSpPr>
        <p:spPr>
          <a:xfrm>
            <a:off x="727977" y="5423696"/>
            <a:ext cx="7930376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zh-TW" dirty="0">
                <a:solidFill>
                  <a:srgbClr val="C00000"/>
                </a:solidFill>
              </a:rPr>
              <a:t>How the destructors are are called is opposite of how constructors are called</a:t>
            </a:r>
          </a:p>
        </p:txBody>
      </p:sp>
    </p:spTree>
    <p:extLst>
      <p:ext uri="{BB962C8B-B14F-4D97-AF65-F5344CB8AC3E}">
        <p14:creationId xmlns:p14="http://schemas.microsoft.com/office/powerpoint/2010/main" val="37285352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C26732-5D56-D54F-B9B2-E7EEDBA06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1F67F1-BA5D-EE40-AD14-520EDD45F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E12A384-ADD7-024B-8FA6-10D4E52B2F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17D3A2-E628-354A-8D65-8498D0AA7F1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93968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Protected and Private Inheritance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524000"/>
            <a:ext cx="7815262" cy="4513263"/>
          </a:xfrm>
        </p:spPr>
        <p:txBody>
          <a:bodyPr/>
          <a:lstStyle/>
          <a:p>
            <a:pPr eaLnBrk="1" hangingPunct="1"/>
            <a:r>
              <a:rPr lang="en-US" sz="2400" dirty="0"/>
              <a:t>New inheritance "forms"</a:t>
            </a:r>
          </a:p>
          <a:p>
            <a:pPr lvl="1" eaLnBrk="1" hangingPunct="1"/>
            <a:r>
              <a:rPr lang="en-US" sz="2000" dirty="0">
                <a:solidFill>
                  <a:srgbClr val="00B050"/>
                </a:solidFill>
              </a:rPr>
              <a:t>Both are rarely used</a:t>
            </a:r>
          </a:p>
          <a:p>
            <a:pPr eaLnBrk="1" hangingPunct="1"/>
            <a:r>
              <a:rPr lang="en-US" sz="2400" dirty="0">
                <a:solidFill>
                  <a:srgbClr val="C00000"/>
                </a:solidFill>
              </a:rPr>
              <a:t>Protected inheritance</a:t>
            </a:r>
            <a:r>
              <a:rPr lang="en-US" sz="2400" dirty="0"/>
              <a:t>:</a:t>
            </a:r>
            <a:br>
              <a:rPr lang="en-US" sz="2400" dirty="0"/>
            </a:br>
            <a:r>
              <a:rPr lang="en-US" sz="2000" dirty="0"/>
              <a:t>class </a:t>
            </a:r>
            <a:r>
              <a:rPr lang="en-US" sz="2000" dirty="0" err="1"/>
              <a:t>SalariedEmployee</a:t>
            </a:r>
            <a:r>
              <a:rPr lang="en-US" sz="2000" dirty="0"/>
              <a:t> : </a:t>
            </a:r>
            <a:r>
              <a:rPr lang="en-US" sz="2000" dirty="0">
                <a:solidFill>
                  <a:srgbClr val="0070C0"/>
                </a:solidFill>
              </a:rPr>
              <a:t>protected</a:t>
            </a:r>
            <a:r>
              <a:rPr lang="en-US" sz="2000" dirty="0"/>
              <a:t> Employee</a:t>
            </a:r>
            <a:br>
              <a:rPr lang="en-US" sz="2000" dirty="0"/>
            </a:br>
            <a:r>
              <a:rPr lang="en-US" sz="2000" dirty="0"/>
              <a:t>{…}</a:t>
            </a:r>
          </a:p>
          <a:p>
            <a:pPr lvl="1" eaLnBrk="1" hangingPunct="1"/>
            <a:r>
              <a:rPr lang="en-US" sz="2000" dirty="0">
                <a:solidFill>
                  <a:srgbClr val="7030A0"/>
                </a:solidFill>
              </a:rPr>
              <a:t>Public</a:t>
            </a:r>
            <a:r>
              <a:rPr lang="en-US" sz="2000" dirty="0"/>
              <a:t> members in base class </a:t>
            </a:r>
            <a:r>
              <a:rPr lang="en-US" sz="2000" dirty="0">
                <a:solidFill>
                  <a:srgbClr val="7030A0"/>
                </a:solidFill>
              </a:rPr>
              <a:t>become</a:t>
            </a:r>
            <a:br>
              <a:rPr lang="en-US" sz="2000" dirty="0"/>
            </a:br>
            <a:r>
              <a:rPr lang="en-US" sz="2000" dirty="0">
                <a:solidFill>
                  <a:srgbClr val="7030A0"/>
                </a:solidFill>
              </a:rPr>
              <a:t>protected</a:t>
            </a:r>
            <a:r>
              <a:rPr lang="en-US" sz="2000" dirty="0"/>
              <a:t> in derived class</a:t>
            </a:r>
          </a:p>
          <a:p>
            <a:pPr eaLnBrk="1" hangingPunct="1"/>
            <a:r>
              <a:rPr lang="en-US" sz="2400" dirty="0">
                <a:solidFill>
                  <a:srgbClr val="C00000"/>
                </a:solidFill>
              </a:rPr>
              <a:t>Private inheritance</a:t>
            </a:r>
            <a:r>
              <a:rPr lang="en-US" sz="2400" dirty="0"/>
              <a:t>:</a:t>
            </a:r>
            <a:br>
              <a:rPr lang="en-US" sz="2400" dirty="0"/>
            </a:br>
            <a:r>
              <a:rPr lang="en-US" sz="2000" dirty="0"/>
              <a:t>class </a:t>
            </a:r>
            <a:r>
              <a:rPr lang="en-US" sz="2000" dirty="0" err="1"/>
              <a:t>SalariedEmployee</a:t>
            </a:r>
            <a:r>
              <a:rPr lang="en-US" sz="2000" dirty="0"/>
              <a:t> : </a:t>
            </a:r>
            <a:r>
              <a:rPr lang="en-US" sz="2000" dirty="0">
                <a:solidFill>
                  <a:srgbClr val="0070C0"/>
                </a:solidFill>
              </a:rPr>
              <a:t>private</a:t>
            </a:r>
            <a:r>
              <a:rPr lang="en-US" sz="2000" dirty="0"/>
              <a:t> Employee</a:t>
            </a:r>
            <a:br>
              <a:rPr lang="en-US" sz="2000" dirty="0"/>
            </a:br>
            <a:r>
              <a:rPr lang="en-US" sz="2000" dirty="0"/>
              <a:t>{…}</a:t>
            </a:r>
          </a:p>
          <a:p>
            <a:pPr lvl="1" eaLnBrk="1" hangingPunct="1"/>
            <a:r>
              <a:rPr lang="en-US" sz="2000" dirty="0"/>
              <a:t>All members in base class become </a:t>
            </a:r>
            <a:r>
              <a:rPr lang="en-US" sz="2000" dirty="0">
                <a:solidFill>
                  <a:srgbClr val="7030A0"/>
                </a:solidFill>
              </a:rPr>
              <a:t>private</a:t>
            </a:r>
            <a:br>
              <a:rPr lang="en-US" sz="2000" dirty="0"/>
            </a:br>
            <a:r>
              <a:rPr lang="en-US" sz="2000" dirty="0"/>
              <a:t>in derived class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AB665DD8-1C58-46FE-B429-637BD6BE98B3}" type="slidenum">
              <a:rPr lang="en-US"/>
              <a:pPr>
                <a:defRPr/>
              </a:pPr>
              <a:t>44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Protected and Private Inheritance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AB665DD8-1C58-46FE-B429-637BD6BE98B3}" type="slidenum">
              <a:rPr lang="en-US"/>
              <a:pPr>
                <a:defRPr/>
              </a:pPr>
              <a:t>45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>
          <a:xfrm>
            <a:off x="457200" y="6340475"/>
            <a:ext cx="5181600" cy="365125"/>
          </a:xfr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Source: </a:t>
            </a:r>
            <a:r>
              <a:rPr lang="en-US" altLang="zh-TW" dirty="0">
                <a:hlinkClick r:id="rId3"/>
              </a:rPr>
              <a:t>https://www.geeksforgeeks.org/inheritance-in-c/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85C7CA4-F823-5341-932E-F029CA4D22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151" y="2133600"/>
            <a:ext cx="7988968" cy="316230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5E71AC50-5007-DC43-95D7-7033EB750508}"/>
              </a:ext>
            </a:extLst>
          </p:cNvPr>
          <p:cNvSpPr txBox="1"/>
          <p:nvPr/>
        </p:nvSpPr>
        <p:spPr>
          <a:xfrm>
            <a:off x="3733800" y="5365531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Hidden: Cannot be accessed by name in the derived class</a:t>
            </a:r>
            <a:endParaRPr kumimoji="1"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FE97AFAC-2EF5-FB49-A934-5639DEB398C6}"/>
              </a:ext>
            </a:extLst>
          </p:cNvPr>
          <p:cNvSpPr txBox="1"/>
          <p:nvPr/>
        </p:nvSpPr>
        <p:spPr>
          <a:xfrm>
            <a:off x="5700584" y="1202051"/>
            <a:ext cx="3276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Private: can only be used by name in definitions of member functions and friends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4683985"/>
      </p:ext>
    </p:extLst>
  </p:cSld>
  <p:clrMapOvr>
    <a:masterClrMapping/>
  </p:clrMapOvr>
  <p:transition spd="med">
    <p:wipe dir="r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/>
              <a:t>Protected and Private Inheritance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AB665DD8-1C58-46FE-B429-637BD6BE98B3}" type="slidenum">
              <a:rPr lang="en-US"/>
              <a:pPr>
                <a:defRPr/>
              </a:pPr>
              <a:t>46</a:t>
            </a:fld>
            <a:endParaRPr 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DB85251-94B8-CA45-B9F5-0C27EC994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775" y="1139661"/>
            <a:ext cx="7156450" cy="5581814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338B2C16-296A-BD47-B096-5855C5C17231}"/>
              </a:ext>
            </a:extLst>
          </p:cNvPr>
          <p:cNvSpPr/>
          <p:nvPr/>
        </p:nvSpPr>
        <p:spPr>
          <a:xfrm>
            <a:off x="990601" y="3429001"/>
            <a:ext cx="2895599" cy="22860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7962822"/>
      </p:ext>
    </p:extLst>
  </p:cSld>
  <p:clrMapOvr>
    <a:masterClrMapping/>
  </p:clrMapOvr>
  <p:transition spd="med">
    <p:wipe dir="r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/>
              <a:t>Protected and Private Inheritance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AB665DD8-1C58-46FE-B429-637BD6BE98B3}" type="slidenum">
              <a:rPr lang="en-US"/>
              <a:pPr>
                <a:defRPr/>
              </a:pPr>
              <a:t>47</a:t>
            </a:fld>
            <a:endParaRPr 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519B7A69-17F9-F348-BF0A-BCD332B1C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087735"/>
            <a:ext cx="6867853" cy="57888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C6CC564-23A6-DF4E-8CC3-9F1E4E7ED7FA}"/>
              </a:ext>
            </a:extLst>
          </p:cNvPr>
          <p:cNvSpPr/>
          <p:nvPr/>
        </p:nvSpPr>
        <p:spPr>
          <a:xfrm>
            <a:off x="1219200" y="3810001"/>
            <a:ext cx="6400800" cy="60960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8BE1841-DF76-A948-989B-A0A427640C7A}"/>
              </a:ext>
            </a:extLst>
          </p:cNvPr>
          <p:cNvSpPr/>
          <p:nvPr/>
        </p:nvSpPr>
        <p:spPr>
          <a:xfrm>
            <a:off x="2971800" y="3196282"/>
            <a:ext cx="4495800" cy="45865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F05A786-E3BF-184A-825A-227529C2DC53}"/>
              </a:ext>
            </a:extLst>
          </p:cNvPr>
          <p:cNvSpPr/>
          <p:nvPr/>
        </p:nvSpPr>
        <p:spPr>
          <a:xfrm>
            <a:off x="914400" y="6234112"/>
            <a:ext cx="6843584" cy="31908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28542995"/>
      </p:ext>
    </p:extLst>
  </p:cSld>
  <p:clrMapOvr>
    <a:masterClrMapping/>
  </p:clrMapOvr>
  <p:transition spd="med">
    <p:wipe dir="r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Multiple Inheritance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Derived class can have </a:t>
            </a:r>
            <a:r>
              <a:rPr lang="en-US" sz="2800" dirty="0">
                <a:solidFill>
                  <a:srgbClr val="C00000"/>
                </a:solidFill>
              </a:rPr>
              <a:t>more than one</a:t>
            </a:r>
            <a:br>
              <a:rPr lang="en-US" sz="2800" dirty="0"/>
            </a:br>
            <a:r>
              <a:rPr lang="en-US" sz="2800" dirty="0">
                <a:solidFill>
                  <a:srgbClr val="C00000"/>
                </a:solidFill>
              </a:rPr>
              <a:t>base class!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Syntax just includes all base classes</a:t>
            </a:r>
            <a:br>
              <a:rPr lang="en-US" sz="2400" dirty="0"/>
            </a:br>
            <a:r>
              <a:rPr lang="en-US" sz="2400" dirty="0"/>
              <a:t>separated by commas:</a:t>
            </a:r>
            <a:br>
              <a:rPr lang="en-US" sz="2400" dirty="0"/>
            </a:br>
            <a:r>
              <a:rPr lang="en-US" sz="2400" dirty="0">
                <a:solidFill>
                  <a:srgbClr val="0070C0"/>
                </a:solidFill>
              </a:rPr>
              <a:t>class </a:t>
            </a:r>
            <a:r>
              <a:rPr lang="en-US" sz="2400" dirty="0" err="1">
                <a:solidFill>
                  <a:srgbClr val="0070C0"/>
                </a:solidFill>
              </a:rPr>
              <a:t>derivedMulti</a:t>
            </a:r>
            <a:r>
              <a:rPr lang="en-US" sz="2400" dirty="0">
                <a:solidFill>
                  <a:srgbClr val="0070C0"/>
                </a:solidFill>
              </a:rPr>
              <a:t> : public base1, base2</a:t>
            </a:r>
            <a:br>
              <a:rPr lang="en-US" sz="2400" dirty="0"/>
            </a:br>
            <a:r>
              <a:rPr lang="en-US" sz="2400" dirty="0"/>
              <a:t>{…}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Possibilities for </a:t>
            </a:r>
            <a:r>
              <a:rPr lang="en-US" sz="2800" dirty="0">
                <a:solidFill>
                  <a:srgbClr val="C00000"/>
                </a:solidFill>
              </a:rPr>
              <a:t>ambiguity are endless</a:t>
            </a:r>
            <a:r>
              <a:rPr lang="en-US" sz="2800" dirty="0"/>
              <a:t>!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Dangerous undertaking!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Some believe should never be used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Certainly should only be used be experienced</a:t>
            </a:r>
            <a:br>
              <a:rPr lang="en-US" sz="2400" dirty="0"/>
            </a:br>
            <a:r>
              <a:rPr lang="en-US" sz="2400" dirty="0"/>
              <a:t>programmers!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69A6671D-40BC-48A8-8B02-2FFBAFCFAAE5}" type="slidenum">
              <a:rPr lang="en-US"/>
              <a:pPr>
                <a:defRPr/>
              </a:pPr>
              <a:t>48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579A7A-43F6-D344-8C70-4A18D0CCB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A28C2D-F8F4-8549-97C9-4B5872F8D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480F9DA-9BAE-0941-B90E-A3D41943A0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54984A9-ACC5-DA45-9324-5E8A01E293D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1803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Introduction to Inheritance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Object-oriented programming</a:t>
            </a:r>
          </a:p>
          <a:p>
            <a:pPr lvl="1" eaLnBrk="1" hangingPunct="1"/>
            <a:r>
              <a:rPr lang="en-US" sz="2400" dirty="0"/>
              <a:t>Powerful programming technique</a:t>
            </a:r>
          </a:p>
          <a:p>
            <a:pPr lvl="1" eaLnBrk="1" hangingPunct="1"/>
            <a:r>
              <a:rPr lang="en-US" sz="2400" dirty="0"/>
              <a:t>Provides abstraction dimension called </a:t>
            </a:r>
            <a:r>
              <a:rPr lang="en-US" sz="2400" i="1" dirty="0"/>
              <a:t>inheritance</a:t>
            </a:r>
          </a:p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General</a:t>
            </a:r>
            <a:r>
              <a:rPr lang="en-US" sz="2800" dirty="0"/>
              <a:t> form of class is defined</a:t>
            </a:r>
          </a:p>
          <a:p>
            <a:pPr lvl="1" eaLnBrk="1" hangingPunct="1"/>
            <a:r>
              <a:rPr lang="en-US" sz="2400" dirty="0">
                <a:solidFill>
                  <a:srgbClr val="00B050"/>
                </a:solidFill>
              </a:rPr>
              <a:t>Specialized</a:t>
            </a:r>
            <a:r>
              <a:rPr lang="en-US" sz="2400" dirty="0"/>
              <a:t> versions then inherit properties of</a:t>
            </a:r>
            <a:br>
              <a:rPr lang="en-US" sz="2400" dirty="0"/>
            </a:br>
            <a:r>
              <a:rPr lang="en-US" sz="2400" dirty="0"/>
              <a:t>general class</a:t>
            </a:r>
          </a:p>
          <a:p>
            <a:pPr lvl="1" eaLnBrk="1" hangingPunct="1"/>
            <a:r>
              <a:rPr lang="en-US" sz="2400" dirty="0"/>
              <a:t>And add to it/modify it’s functionality for it’s</a:t>
            </a:r>
            <a:br>
              <a:rPr lang="en-US" sz="2400" dirty="0"/>
            </a:br>
            <a:r>
              <a:rPr lang="en-US" sz="2400" dirty="0"/>
              <a:t>appropriate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7A8BF47A-3733-47F1-995D-BE90BACBBD6D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482936-5934-CA4E-9C29-96C1D4111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Upcasting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7C15D0-3C7B-DC47-85D3-D7BF2D5DC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Recall: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6E22848-43EC-1A49-9D74-9128C6883B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CCD861-5643-474B-A105-D86181F659E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  <p:pic>
        <p:nvPicPr>
          <p:cNvPr id="6" name="Picture 4" descr="C:\WINDOWS\Desktop\Oh_type\sacitch_C++_ppt\gif\savitchc12d_p552.gif">
            <a:extLst>
              <a:ext uri="{FF2B5EF4-FFF2-40B4-BE49-F238E27FC236}">
                <a16:creationId xmlns:a16="http://schemas.microsoft.com/office/drawing/2014/main" id="{F23EA62F-18B2-1344-880E-B9DB7769E9F7}"/>
              </a:ext>
            </a:extLst>
          </p:cNvPr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" y="2250818"/>
            <a:ext cx="7791450" cy="402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18231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en-US" altLang="zh-TW" sz="3600" dirty="0"/>
              <a:t>Upcasting </a:t>
            </a:r>
            <a:r>
              <a:rPr lang="en-US" sz="3600" dirty="0"/>
              <a:t>Example Calls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Considering previous functions: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70C0"/>
                </a:solidFill>
              </a:rPr>
              <a:t>twoSumVersion1(</a:t>
            </a:r>
            <a:r>
              <a:rPr lang="en-US" sz="2800" dirty="0" err="1">
                <a:solidFill>
                  <a:srgbClr val="0070C0"/>
                </a:solidFill>
              </a:rPr>
              <a:t>fileIn</a:t>
            </a:r>
            <a:r>
              <a:rPr lang="en-US" sz="2800" dirty="0">
                <a:solidFill>
                  <a:srgbClr val="0070C0"/>
                </a:solidFill>
              </a:rPr>
              <a:t>);	// Legal!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twoSumVersion1(</a:t>
            </a:r>
            <a:r>
              <a:rPr lang="en-US" sz="2800" dirty="0" err="1">
                <a:solidFill>
                  <a:srgbClr val="C00000"/>
                </a:solidFill>
              </a:rPr>
              <a:t>cin</a:t>
            </a:r>
            <a:r>
              <a:rPr lang="en-US" sz="2800" dirty="0">
                <a:solidFill>
                  <a:srgbClr val="C00000"/>
                </a:solidFill>
              </a:rPr>
              <a:t>);	// ILLEGAL!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Because </a:t>
            </a:r>
            <a:r>
              <a:rPr lang="en-US" sz="2400" dirty="0" err="1"/>
              <a:t>cin</a:t>
            </a:r>
            <a:r>
              <a:rPr lang="en-US" sz="2400" dirty="0"/>
              <a:t> is not of type </a:t>
            </a:r>
            <a:r>
              <a:rPr lang="en-US" sz="2400" dirty="0" err="1"/>
              <a:t>ifstream</a:t>
            </a:r>
            <a:r>
              <a:rPr lang="en-US" sz="2400" dirty="0"/>
              <a:t>!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70C0"/>
                </a:solidFill>
              </a:rPr>
              <a:t>twoSumVersion2(</a:t>
            </a:r>
            <a:r>
              <a:rPr lang="en-US" sz="2800" dirty="0" err="1">
                <a:solidFill>
                  <a:srgbClr val="0070C0"/>
                </a:solidFill>
              </a:rPr>
              <a:t>fileIn</a:t>
            </a:r>
            <a:r>
              <a:rPr lang="en-US" sz="2800" dirty="0">
                <a:solidFill>
                  <a:srgbClr val="0070C0"/>
                </a:solidFill>
              </a:rPr>
              <a:t>);	// Legal!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70C0"/>
                </a:solidFill>
              </a:rPr>
              <a:t>twoSumVersion2(</a:t>
            </a:r>
            <a:r>
              <a:rPr lang="en-US" sz="2800" dirty="0" err="1">
                <a:solidFill>
                  <a:srgbClr val="0070C0"/>
                </a:solidFill>
              </a:rPr>
              <a:t>cin</a:t>
            </a:r>
            <a:r>
              <a:rPr lang="en-US" sz="2800" dirty="0">
                <a:solidFill>
                  <a:srgbClr val="0070C0"/>
                </a:solidFill>
              </a:rPr>
              <a:t>);	// Legal!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More versatile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 err="1">
                <a:solidFill>
                  <a:srgbClr val="00B050"/>
                </a:solidFill>
              </a:rPr>
              <a:t>istream</a:t>
            </a:r>
            <a:r>
              <a:rPr lang="en-US" sz="2400" dirty="0">
                <a:solidFill>
                  <a:srgbClr val="00B050"/>
                </a:solidFill>
              </a:rPr>
              <a:t> parameter accepts both objects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12-</a:t>
            </a:r>
            <a:fld id="{3A7FC35B-AFF8-41C5-8B07-D746F4C3A9C0}" type="slidenum">
              <a:rPr lang="en-US"/>
              <a:pPr>
                <a:defRPr/>
              </a:pPr>
              <a:t>51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305281"/>
      </p:ext>
    </p:extLst>
  </p:cSld>
  <p:clrMapOvr>
    <a:masterClrMapping/>
  </p:clrMapOvr>
  <p:transition spd="med">
    <p:wipe dir="r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482936-5934-CA4E-9C29-96C1D4111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Upcasting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7C15D0-3C7B-DC47-85D3-D7BF2D5DC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solidFill>
                  <a:srgbClr val="00B050"/>
                </a:solidFill>
              </a:rPr>
              <a:t>Inheritance:</a:t>
            </a:r>
          </a:p>
          <a:p>
            <a:pPr lvl="1"/>
            <a:r>
              <a:rPr kumimoji="1" lang="en-US" altLang="zh-TW" dirty="0">
                <a:solidFill>
                  <a:srgbClr val="00B0F0"/>
                </a:solidFill>
              </a:rPr>
              <a:t>Inherited member function for the new class</a:t>
            </a:r>
          </a:p>
          <a:p>
            <a:pPr lvl="1"/>
            <a:r>
              <a:rPr kumimoji="1" lang="en-US" altLang="zh-TW" dirty="0"/>
              <a:t>Relationship between the new and the base class</a:t>
            </a:r>
          </a:p>
          <a:p>
            <a:r>
              <a:rPr kumimoji="1" lang="en-US" altLang="zh-TW" dirty="0">
                <a:solidFill>
                  <a:srgbClr val="C00000"/>
                </a:solidFill>
              </a:rPr>
              <a:t>The new class is a type of the existing class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6E22848-43EC-1A49-9D74-9128C6883B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CCD861-5643-474B-A105-D86181F659E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3FCD605-AEDF-3A40-A958-735BEBBC1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664" y="4986444"/>
            <a:ext cx="2435471" cy="1831181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A1DABFD1-D4C2-C94B-B5A5-4CEF3167D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482" y="5070099"/>
            <a:ext cx="2508718" cy="166387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C40A374-AF82-F947-8590-6F7AECA78F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2" t="25170" r="12832" b="21732"/>
          <a:stretch/>
        </p:blipFill>
        <p:spPr>
          <a:xfrm>
            <a:off x="3352800" y="3962400"/>
            <a:ext cx="2133600" cy="1524000"/>
          </a:xfrm>
          <a:prstGeom prst="rect">
            <a:avLst/>
          </a:prstGeom>
        </p:spPr>
      </p:pic>
      <p:cxnSp>
        <p:nvCxnSpPr>
          <p:cNvPr id="10" name="肘形接點 9">
            <a:extLst>
              <a:ext uri="{FF2B5EF4-FFF2-40B4-BE49-F238E27FC236}">
                <a16:creationId xmlns:a16="http://schemas.microsoft.com/office/drawing/2014/main" id="{0F13488B-E010-1A4F-B138-B9451F71C06F}"/>
              </a:ext>
            </a:extLst>
          </p:cNvPr>
          <p:cNvCxnSpPr>
            <a:cxnSpLocks/>
            <a:stCxn id="9" idx="2"/>
            <a:endCxn id="8" idx="1"/>
          </p:cNvCxnSpPr>
          <p:nvPr/>
        </p:nvCxnSpPr>
        <p:spPr>
          <a:xfrm rot="16200000" flipH="1">
            <a:off x="4595724" y="5310276"/>
            <a:ext cx="415634" cy="7678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肘形接點 10">
            <a:extLst>
              <a:ext uri="{FF2B5EF4-FFF2-40B4-BE49-F238E27FC236}">
                <a16:creationId xmlns:a16="http://schemas.microsoft.com/office/drawing/2014/main" id="{0C31DBBA-3131-0B48-B45A-160CA277355F}"/>
              </a:ext>
            </a:extLst>
          </p:cNvPr>
          <p:cNvCxnSpPr>
            <a:cxnSpLocks/>
            <a:stCxn id="9" idx="2"/>
            <a:endCxn id="7" idx="3"/>
          </p:cNvCxnSpPr>
          <p:nvPr/>
        </p:nvCxnSpPr>
        <p:spPr>
          <a:xfrm rot="5400000">
            <a:off x="3830051" y="5312485"/>
            <a:ext cx="415635" cy="7634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1842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482936-5934-CA4E-9C29-96C1D4111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Upcasting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7C15D0-3C7B-DC47-85D3-D7BF2D5DC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solidFill>
                  <a:srgbClr val="0070C0"/>
                </a:solidFill>
                <a:cs typeface="Calibri" panose="020F0502020204030204" pitchFamily="34" charset="0"/>
              </a:rPr>
              <a:t>It is always safe </a:t>
            </a:r>
            <a:r>
              <a:rPr kumimoji="1" lang="en-US" altLang="zh-TW" dirty="0">
                <a:cs typeface="Calibri" panose="020F0502020204030204" pitchFamily="34" charset="0"/>
              </a:rPr>
              <a:t>(</a:t>
            </a:r>
            <a:r>
              <a:rPr kumimoji="1" lang="en-US" altLang="zh-TW" dirty="0">
                <a:solidFill>
                  <a:srgbClr val="C00000"/>
                </a:solidFill>
                <a:cs typeface="Calibri" panose="020F0502020204030204" pitchFamily="34" charset="0"/>
              </a:rPr>
              <a:t>derived class </a:t>
            </a:r>
            <a:r>
              <a:rPr kumimoji="1" lang="en-US" altLang="zh-TW" dirty="0">
                <a:solidFill>
                  <a:srgbClr val="C00000"/>
                </a:solidFill>
                <a:cs typeface="Calibri" panose="020F0502020204030204" pitchFamily="34" charset="0"/>
                <a:sym typeface="Wingdings" pitchFamily="2" charset="2"/>
              </a:rPr>
              <a:t> base class</a:t>
            </a:r>
            <a:r>
              <a:rPr kumimoji="1" lang="en-US" altLang="zh-TW" dirty="0">
                <a:cs typeface="Calibri" panose="020F0502020204030204" pitchFamily="34" charset="0"/>
                <a:sym typeface="Wingdings" pitchFamily="2" charset="2"/>
              </a:rPr>
              <a:t>)</a:t>
            </a:r>
          </a:p>
          <a:p>
            <a:r>
              <a:rPr kumimoji="1" lang="en-US" altLang="zh-TW" dirty="0">
                <a:cs typeface="Calibri" panose="020F0502020204030204" pitchFamily="34" charset="0"/>
                <a:sym typeface="Wingdings" pitchFamily="2" charset="2"/>
              </a:rPr>
              <a:t>Example: design operator “&lt;&lt;“ for </a:t>
            </a:r>
            <a:r>
              <a:rPr kumimoji="1" lang="en-US" altLang="zh-TW" dirty="0" err="1">
                <a:cs typeface="Calibri" panose="020F0502020204030204" pitchFamily="34" charset="0"/>
                <a:sym typeface="Wingdings" pitchFamily="2" charset="2"/>
              </a:rPr>
              <a:t>pokemon</a:t>
            </a:r>
            <a:endParaRPr kumimoji="1" lang="en-US" altLang="zh-TW" dirty="0">
              <a:cs typeface="Calibri" panose="020F0502020204030204" pitchFamily="34" charset="0"/>
            </a:endParaRPr>
          </a:p>
          <a:p>
            <a:endParaRPr kumimoji="1" lang="en-US" altLang="zh-TW" sz="2400" dirty="0">
              <a:solidFill>
                <a:srgbClr val="00B05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kumimoji="1" lang="en-US" altLang="zh-TW" sz="2400" dirty="0">
                <a:latin typeface="Courier" pitchFamily="2" charset="0"/>
              </a:rPr>
              <a:t>class </a:t>
            </a:r>
            <a:r>
              <a:rPr kumimoji="1" lang="en-US" altLang="zh-TW" sz="2400" dirty="0" err="1">
                <a:latin typeface="Courier" pitchFamily="2" charset="0"/>
              </a:rPr>
              <a:t>pokemon</a:t>
            </a:r>
            <a:r>
              <a:rPr kumimoji="1" lang="en-US" altLang="zh-TW" sz="2400" dirty="0">
                <a:latin typeface="Courier" pitchFamily="2" charset="0"/>
              </a:rPr>
              <a:t>{</a:t>
            </a:r>
            <a:br>
              <a:rPr kumimoji="1" lang="en-US" altLang="zh-TW" sz="2400" dirty="0">
                <a:latin typeface="Courier" pitchFamily="2" charset="0"/>
              </a:rPr>
            </a:br>
            <a:r>
              <a:rPr kumimoji="1" lang="en-US" altLang="zh-TW" sz="2400" dirty="0">
                <a:latin typeface="Courier" pitchFamily="2" charset="0"/>
              </a:rPr>
              <a:t>  void attack();</a:t>
            </a:r>
            <a:br>
              <a:rPr kumimoji="1" lang="en-US" altLang="zh-TW" sz="2400" dirty="0">
                <a:latin typeface="Courier" pitchFamily="2" charset="0"/>
              </a:rPr>
            </a:br>
            <a:r>
              <a:rPr kumimoji="1" lang="en-US" altLang="zh-TW" sz="2400" dirty="0">
                <a:latin typeface="Courier" pitchFamily="2" charset="0"/>
              </a:rPr>
              <a:t>};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urier" pitchFamily="2" charset="0"/>
              </a:rPr>
              <a:t>class </a:t>
            </a:r>
            <a:r>
              <a:rPr kumimoji="1" lang="en-US" altLang="zh-TW" sz="2400" dirty="0" err="1">
                <a:latin typeface="Courier" pitchFamily="2" charset="0"/>
              </a:rPr>
              <a:t>firePokemon</a:t>
            </a:r>
            <a:r>
              <a:rPr kumimoji="1" lang="en-US" altLang="zh-TW" sz="2400" dirty="0">
                <a:latin typeface="Courier" pitchFamily="2" charset="0"/>
              </a:rPr>
              <a:t>: public </a:t>
            </a:r>
            <a:r>
              <a:rPr kumimoji="1" lang="en-US" altLang="zh-TW" sz="2400" dirty="0" err="1">
                <a:latin typeface="Courier" pitchFamily="2" charset="0"/>
              </a:rPr>
              <a:t>pokemon</a:t>
            </a:r>
            <a:r>
              <a:rPr kumimoji="1" lang="en-US" altLang="zh-TW" sz="2400" dirty="0">
                <a:latin typeface="Courier" pitchFamily="2" charset="0"/>
              </a:rPr>
              <a:t>{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urier" pitchFamily="2" charset="0"/>
              </a:rPr>
              <a:t>  void attack();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urier" pitchFamily="2" charset="0"/>
              </a:rPr>
              <a:t>}</a:t>
            </a:r>
          </a:p>
          <a:p>
            <a:pPr marL="0" indent="0">
              <a:buNone/>
            </a:pPr>
            <a:r>
              <a:rPr kumimoji="1" lang="en-US" altLang="zh-TW" sz="2400" dirty="0" err="1">
                <a:latin typeface="Courier" pitchFamily="2" charset="0"/>
              </a:rPr>
              <a:t>ostream</a:t>
            </a:r>
            <a:r>
              <a:rPr kumimoji="1" lang="en-US" altLang="zh-TW" sz="2400" dirty="0">
                <a:latin typeface="Courier" pitchFamily="2" charset="0"/>
              </a:rPr>
              <a:t> &amp; operator&lt;&lt; (</a:t>
            </a:r>
            <a:r>
              <a:rPr kumimoji="1" lang="en-US" altLang="zh-TW" sz="2400" dirty="0" err="1">
                <a:latin typeface="Courier" pitchFamily="2" charset="0"/>
              </a:rPr>
              <a:t>ostream</a:t>
            </a:r>
            <a:r>
              <a:rPr kumimoji="1" lang="en-US" altLang="zh-TW" sz="2400" dirty="0">
                <a:latin typeface="Courier" pitchFamily="2" charset="0"/>
              </a:rPr>
              <a:t> &amp;, </a:t>
            </a:r>
            <a:r>
              <a:rPr kumimoji="1" lang="en-US" altLang="zh-TW" sz="2400" dirty="0" err="1">
                <a:latin typeface="Courier" pitchFamily="2" charset="0"/>
              </a:rPr>
              <a:t>pokemon</a:t>
            </a:r>
            <a:r>
              <a:rPr kumimoji="1" lang="en-US" altLang="zh-TW" sz="2400" dirty="0">
                <a:latin typeface="Courier" pitchFamily="2" charset="0"/>
              </a:rPr>
              <a:t>);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6E22848-43EC-1A49-9D74-9128C6883B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CCD861-5643-474B-A105-D86181F659E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171985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619CC2-FC50-D542-B072-2950CAC06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Pointer Upcasting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D3E812-CDD8-7C45-A079-FE06FA556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A simple assignment to a pointer or reference</a:t>
            </a:r>
          </a:p>
          <a:p>
            <a:endParaRPr kumimoji="1" lang="en-US" altLang="zh-TW" dirty="0"/>
          </a:p>
          <a:p>
            <a:pPr marL="0" indent="0">
              <a:buNone/>
            </a:pPr>
            <a:r>
              <a:rPr kumimoji="1" lang="en-US" altLang="zh-TW" dirty="0" err="1">
                <a:latin typeface="Courier" pitchFamily="2" charset="0"/>
                <a:cs typeface="Courier New" panose="02070309020205020404" pitchFamily="49" charset="0"/>
              </a:rPr>
              <a:t>firePokemon</a:t>
            </a:r>
            <a: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  <a:t> a;</a:t>
            </a:r>
            <a:b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</a:br>
            <a:r>
              <a:rPr kumimoji="1" lang="en-US" altLang="zh-TW" dirty="0" err="1">
                <a:latin typeface="Courier" pitchFamily="2" charset="0"/>
                <a:cs typeface="Courier New" panose="02070309020205020404" pitchFamily="49" charset="0"/>
              </a:rPr>
              <a:t>pokemon</a:t>
            </a:r>
            <a: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  <a:t> *p = &amp;a; // </a:t>
            </a:r>
            <a:r>
              <a:rPr kumimoji="1" lang="en-US" altLang="zh-TW" dirty="0" err="1">
                <a:latin typeface="Courier" pitchFamily="2" charset="0"/>
                <a:cs typeface="Courier New" panose="02070309020205020404" pitchFamily="49" charset="0"/>
              </a:rPr>
              <a:t>Upcast</a:t>
            </a:r>
            <a:b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</a:br>
            <a:r>
              <a:rPr kumimoji="1" lang="en-US" altLang="zh-TW" dirty="0" err="1">
                <a:latin typeface="Courier" pitchFamily="2" charset="0"/>
                <a:cs typeface="Courier New" panose="02070309020205020404" pitchFamily="49" charset="0"/>
              </a:rPr>
              <a:t>pokemon</a:t>
            </a:r>
            <a: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  <a:t> &amp;r = a;  // </a:t>
            </a:r>
            <a:r>
              <a:rPr kumimoji="1" lang="en-US" altLang="zh-TW" dirty="0" err="1">
                <a:latin typeface="Courier" pitchFamily="2" charset="0"/>
                <a:cs typeface="Courier New" panose="02070309020205020404" pitchFamily="49" charset="0"/>
              </a:rPr>
              <a:t>Upcast</a:t>
            </a:r>
            <a: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  <a:t> </a:t>
            </a:r>
            <a:b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</a:br>
            <a:endParaRPr kumimoji="1" lang="en-US" altLang="zh-TW" dirty="0">
              <a:latin typeface="Courier" pitchFamily="2" charset="0"/>
              <a:cs typeface="Courier New" panose="02070309020205020404" pitchFamily="49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42CD3EE-644F-7542-90BE-58A3C846AC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EF6EDA8-DCF0-0F47-817B-2E2DB95377F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559223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619CC2-FC50-D542-B072-2950CAC06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Pointer Upcasting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D3E812-CDD8-7C45-A079-FE06FA556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A Crisis??</a:t>
            </a:r>
          </a:p>
          <a:p>
            <a:endParaRPr kumimoji="1" lang="en-US" altLang="zh-TW" dirty="0"/>
          </a:p>
          <a:p>
            <a:pPr marL="0" indent="0">
              <a:buNone/>
            </a:pPr>
            <a:r>
              <a:rPr kumimoji="1" lang="en-US" altLang="zh-TW" dirty="0" err="1">
                <a:latin typeface="Courier" pitchFamily="2" charset="0"/>
                <a:cs typeface="Courier New" panose="02070309020205020404" pitchFamily="49" charset="0"/>
              </a:rPr>
              <a:t>firePokemon</a:t>
            </a:r>
            <a: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  <a:t> a;</a:t>
            </a:r>
            <a:b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</a:br>
            <a:r>
              <a:rPr kumimoji="1" lang="en-US" altLang="zh-TW" dirty="0" err="1">
                <a:latin typeface="Courier" pitchFamily="2" charset="0"/>
                <a:cs typeface="Courier New" panose="02070309020205020404" pitchFamily="49" charset="0"/>
              </a:rPr>
              <a:t>pokemon</a:t>
            </a:r>
            <a: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  <a:t> *p = &amp;a;</a:t>
            </a:r>
            <a:b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</a:br>
            <a:r>
              <a:rPr kumimoji="1" lang="en-US" altLang="zh-TW" dirty="0" err="1">
                <a:latin typeface="Courier" pitchFamily="2" charset="0"/>
                <a:cs typeface="Courier New" panose="02070309020205020404" pitchFamily="49" charset="0"/>
              </a:rPr>
              <a:t>pokemon</a:t>
            </a:r>
            <a: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  <a:t> &amp;r = a;</a:t>
            </a:r>
          </a:p>
          <a:p>
            <a:pPr marL="0" indent="0">
              <a:buNone/>
            </a:pPr>
            <a:r>
              <a:rPr kumimoji="1" lang="en-US" altLang="zh-TW" dirty="0">
                <a:solidFill>
                  <a:srgbClr val="0070C0"/>
                </a:solidFill>
                <a:latin typeface="Courier" pitchFamily="2" charset="0"/>
                <a:cs typeface="Courier New" panose="02070309020205020404" pitchFamily="49" charset="0"/>
              </a:rPr>
              <a:t>p-&gt;attack(); </a:t>
            </a:r>
            <a:r>
              <a:rPr kumimoji="1" lang="en-US" altLang="zh-TW" dirty="0" err="1">
                <a:solidFill>
                  <a:srgbClr val="0070C0"/>
                </a:solidFill>
                <a:latin typeface="Courier" pitchFamily="2" charset="0"/>
                <a:cs typeface="Courier New" panose="02070309020205020404" pitchFamily="49" charset="0"/>
              </a:rPr>
              <a:t>r.attack</a:t>
            </a:r>
            <a:r>
              <a:rPr kumimoji="1" lang="en-US" altLang="zh-TW" dirty="0">
                <a:solidFill>
                  <a:srgbClr val="0070C0"/>
                </a:solidFill>
                <a:latin typeface="Courier" pitchFamily="2" charset="0"/>
                <a:cs typeface="Courier New" panose="02070309020205020404" pitchFamily="49" charset="0"/>
              </a:rPr>
              <a:t>();</a:t>
            </a:r>
            <a:endParaRPr kumimoji="1" lang="zh-TW" altLang="en-US" dirty="0">
              <a:solidFill>
                <a:srgbClr val="0070C0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kumimoji="1" lang="en-US" altLang="zh-TW" dirty="0"/>
              <a:t>Cannot know that p and r </a:t>
            </a:r>
            <a:r>
              <a:rPr kumimoji="1" lang="en-US" altLang="zh-TW" dirty="0">
                <a:solidFill>
                  <a:srgbClr val="C00000"/>
                </a:solidFill>
              </a:rPr>
              <a:t>actually points to a </a:t>
            </a:r>
            <a:r>
              <a:rPr kumimoji="1" lang="en-US" altLang="zh-TW" dirty="0" err="1">
                <a:solidFill>
                  <a:srgbClr val="C00000"/>
                </a:solidFill>
              </a:rPr>
              <a:t>firePokemon</a:t>
            </a:r>
            <a:r>
              <a:rPr kumimoji="1" lang="en-US" altLang="zh-TW" dirty="0">
                <a:solidFill>
                  <a:srgbClr val="C00000"/>
                </a:solidFill>
              </a:rPr>
              <a:t> object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42CD3EE-644F-7542-90BE-58A3C846AC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EF6EDA8-DCF0-0F47-817B-2E2DB95377F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6279134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619CC2-FC50-D542-B072-2950CAC06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Pointer Upcasting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D3E812-CDD8-7C45-A079-FE06FA556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A Crisis??</a:t>
            </a:r>
          </a:p>
          <a:p>
            <a:endParaRPr kumimoji="1" lang="en-US" altLang="zh-TW" dirty="0"/>
          </a:p>
          <a:p>
            <a:pPr marL="0" indent="0">
              <a:buNone/>
            </a:pPr>
            <a:r>
              <a:rPr kumimoji="1" lang="en-US" altLang="zh-TW" dirty="0" err="1">
                <a:latin typeface="Courier" pitchFamily="2" charset="0"/>
                <a:cs typeface="Courier New" panose="02070309020205020404" pitchFamily="49" charset="0"/>
              </a:rPr>
              <a:t>firePokemon</a:t>
            </a:r>
            <a: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  <a:t> a;</a:t>
            </a:r>
            <a:b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</a:br>
            <a:r>
              <a:rPr kumimoji="1" lang="en-US" altLang="zh-TW" dirty="0" err="1">
                <a:latin typeface="Courier" pitchFamily="2" charset="0"/>
                <a:cs typeface="Courier New" panose="02070309020205020404" pitchFamily="49" charset="0"/>
              </a:rPr>
              <a:t>pokemon</a:t>
            </a:r>
            <a: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  <a:t> *p = &amp;a;</a:t>
            </a:r>
            <a:b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</a:br>
            <a:r>
              <a:rPr kumimoji="1" lang="en-US" altLang="zh-TW" dirty="0" err="1">
                <a:latin typeface="Courier" pitchFamily="2" charset="0"/>
                <a:cs typeface="Courier New" panose="02070309020205020404" pitchFamily="49" charset="0"/>
              </a:rPr>
              <a:t>pokemon</a:t>
            </a:r>
            <a:r>
              <a:rPr kumimoji="1" lang="en-US" altLang="zh-TW" dirty="0">
                <a:latin typeface="Courier" pitchFamily="2" charset="0"/>
                <a:cs typeface="Courier New" panose="02070309020205020404" pitchFamily="49" charset="0"/>
              </a:rPr>
              <a:t> &amp;r = a;</a:t>
            </a:r>
          </a:p>
          <a:p>
            <a:pPr marL="0" indent="0">
              <a:buNone/>
            </a:pPr>
            <a:r>
              <a:rPr kumimoji="1" lang="en-US" altLang="zh-TW" dirty="0">
                <a:solidFill>
                  <a:srgbClr val="0070C0"/>
                </a:solidFill>
                <a:latin typeface="Courier" pitchFamily="2" charset="0"/>
                <a:cs typeface="Courier New" panose="02070309020205020404" pitchFamily="49" charset="0"/>
              </a:rPr>
              <a:t>p-&gt;attack(); </a:t>
            </a:r>
            <a:r>
              <a:rPr kumimoji="1" lang="en-US" altLang="zh-TW" dirty="0" err="1">
                <a:solidFill>
                  <a:srgbClr val="0070C0"/>
                </a:solidFill>
                <a:latin typeface="Courier" pitchFamily="2" charset="0"/>
                <a:cs typeface="Courier New" panose="02070309020205020404" pitchFamily="49" charset="0"/>
              </a:rPr>
              <a:t>r.attack</a:t>
            </a:r>
            <a:r>
              <a:rPr kumimoji="1" lang="en-US" altLang="zh-TW" dirty="0">
                <a:solidFill>
                  <a:srgbClr val="0070C0"/>
                </a:solidFill>
                <a:latin typeface="Courier" pitchFamily="2" charset="0"/>
                <a:cs typeface="Courier New" panose="02070309020205020404" pitchFamily="49" charset="0"/>
              </a:rPr>
              <a:t>();</a:t>
            </a:r>
            <a:endParaRPr kumimoji="1" lang="zh-TW" altLang="en-US" dirty="0">
              <a:solidFill>
                <a:srgbClr val="0070C0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kumimoji="1" lang="en-US" altLang="zh-TW" dirty="0"/>
              <a:t>Cannot know that p and r </a:t>
            </a:r>
            <a:r>
              <a:rPr kumimoji="1" lang="en-US" altLang="zh-TW" dirty="0">
                <a:solidFill>
                  <a:srgbClr val="C00000"/>
                </a:solidFill>
              </a:rPr>
              <a:t>actually points to a </a:t>
            </a:r>
            <a:r>
              <a:rPr kumimoji="1" lang="en-US" altLang="zh-TW" dirty="0" err="1">
                <a:solidFill>
                  <a:srgbClr val="C00000"/>
                </a:solidFill>
              </a:rPr>
              <a:t>firePokemon</a:t>
            </a:r>
            <a:r>
              <a:rPr kumimoji="1" lang="en-US" altLang="zh-TW" dirty="0">
                <a:solidFill>
                  <a:srgbClr val="C00000"/>
                </a:solidFill>
              </a:rPr>
              <a:t> object</a:t>
            </a:r>
            <a:br>
              <a:rPr kumimoji="1" lang="en-US" altLang="zh-TW" dirty="0">
                <a:solidFill>
                  <a:srgbClr val="C00000"/>
                </a:solidFill>
              </a:rPr>
            </a:br>
            <a:r>
              <a:rPr kumimoji="1" lang="en-US" altLang="zh-TW" dirty="0">
                <a:solidFill>
                  <a:srgbClr val="00B050"/>
                </a:solidFill>
                <a:sym typeface="Wingdings" pitchFamily="2" charset="2"/>
              </a:rPr>
              <a:t> Polymorphism (next chapter)</a:t>
            </a:r>
            <a:endParaRPr kumimoji="1" lang="en-US" altLang="zh-TW" dirty="0">
              <a:solidFill>
                <a:srgbClr val="00B050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42CD3EE-644F-7542-90BE-58A3C846AC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EF6EDA8-DCF0-0F47-817B-2E2DB95377F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5246165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3F5597-188D-6C4E-AC2A-3049CCAA9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CA78070-BAB3-D746-8439-DA18D0B71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8F0073-69E9-3F46-96A7-3ACE97161D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1B6F111-BE4F-48A1-9BC0-20976881E959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0EF7D2-DCB9-5C4E-856C-967D129A5DD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1243912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Summary 1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/>
              <a:t>Inheritance provides code reuse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Allows one class to "derive" from another,</a:t>
            </a:r>
            <a:br>
              <a:rPr lang="en-US" sz="2400"/>
            </a:br>
            <a:r>
              <a:rPr lang="en-US" sz="2400"/>
              <a:t>adding features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/>
              <a:t>Derived class objects inherit members of</a:t>
            </a:r>
            <a:br>
              <a:rPr lang="en-US" sz="2800"/>
            </a:br>
            <a:r>
              <a:rPr lang="en-US" sz="2800"/>
              <a:t>base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And may add members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/>
              <a:t>Private member variables in base class</a:t>
            </a:r>
            <a:br>
              <a:rPr lang="en-US" sz="2800"/>
            </a:br>
            <a:r>
              <a:rPr lang="en-US" sz="2800"/>
              <a:t>cannot be accessed "by name" in derived</a:t>
            </a:r>
          </a:p>
          <a:p>
            <a:pPr eaLnBrk="1" hangingPunct="1">
              <a:lnSpc>
                <a:spcPct val="90000"/>
              </a:lnSpc>
            </a:pPr>
            <a:r>
              <a:rPr lang="en-US" sz="2800"/>
              <a:t>Private member functions are not inherited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C930072F-0B4C-434D-AAC3-9A971F9398C2}" type="slidenum">
              <a:rPr lang="en-US"/>
              <a:pPr>
                <a:defRPr/>
              </a:pPr>
              <a:t>58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Summary 2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/>
              <a:t>Can redefine inherited member functions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To perform differently in derived class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/>
              <a:t>Protected members in base class: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Can be accessed "by name" in derived class</a:t>
            </a:r>
            <a:br>
              <a:rPr lang="en-US" sz="2400"/>
            </a:br>
            <a:r>
              <a:rPr lang="en-US" sz="2400"/>
              <a:t>member functions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/>
              <a:t>Overloaded assignment operator not inherited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But can be invoked from derived class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/>
              <a:t>Constructors are not inherited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Are invoked from derived class’s constructor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D4FC9285-F3DA-4517-9BA9-F7FC3D39C880}" type="slidenum">
              <a:rPr lang="en-US"/>
              <a:pPr>
                <a:defRPr/>
              </a:pPr>
              <a:t>59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Inheritance Basics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New class inherited from another existing class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Base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"General" class from which others derive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Derived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New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70C0"/>
                </a:solidFill>
              </a:rPr>
              <a:t>Automatically has base class’s: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>
                <a:solidFill>
                  <a:srgbClr val="0070C0"/>
                </a:solidFill>
              </a:rPr>
              <a:t>Member variables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>
                <a:solidFill>
                  <a:srgbClr val="0070C0"/>
                </a:solidFill>
              </a:rPr>
              <a:t>Member functions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Can then </a:t>
            </a:r>
            <a:r>
              <a:rPr lang="en-US" sz="2400" dirty="0">
                <a:solidFill>
                  <a:srgbClr val="00B050"/>
                </a:solidFill>
              </a:rPr>
              <a:t>add additional member functions</a:t>
            </a:r>
            <a:br>
              <a:rPr lang="en-US" sz="2400" dirty="0">
                <a:solidFill>
                  <a:srgbClr val="00B050"/>
                </a:solidFill>
              </a:rPr>
            </a:br>
            <a:r>
              <a:rPr lang="en-US" sz="2400" dirty="0">
                <a:solidFill>
                  <a:srgbClr val="00B050"/>
                </a:solidFill>
              </a:rPr>
              <a:t>and variables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B852514E-7D43-4CFD-9BE7-E614181B7DD1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Derived Classes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Consider example:</a:t>
            </a:r>
            <a:br>
              <a:rPr lang="en-US" sz="2800" dirty="0"/>
            </a:br>
            <a:r>
              <a:rPr lang="en-US" sz="2800" dirty="0"/>
              <a:t>Class of "</a:t>
            </a:r>
            <a:r>
              <a:rPr lang="en-US" sz="2800" dirty="0">
                <a:solidFill>
                  <a:srgbClr val="0070C0"/>
                </a:solidFill>
              </a:rPr>
              <a:t>Employees</a:t>
            </a:r>
            <a:r>
              <a:rPr lang="en-US" sz="2800" dirty="0"/>
              <a:t>"</a:t>
            </a:r>
          </a:p>
          <a:p>
            <a:pPr eaLnBrk="1" hangingPunct="1"/>
            <a:r>
              <a:rPr lang="en-US" sz="2800" dirty="0"/>
              <a:t>Composed of:</a:t>
            </a:r>
          </a:p>
          <a:p>
            <a:pPr lvl="1" eaLnBrk="1" hangingPunct="1"/>
            <a:r>
              <a:rPr lang="en-US" sz="2400" dirty="0">
                <a:solidFill>
                  <a:srgbClr val="00B050"/>
                </a:solidFill>
              </a:rPr>
              <a:t>Salaried employees</a:t>
            </a:r>
          </a:p>
          <a:p>
            <a:pPr lvl="1" eaLnBrk="1" hangingPunct="1"/>
            <a:r>
              <a:rPr lang="en-US" sz="2400" dirty="0">
                <a:solidFill>
                  <a:srgbClr val="00B050"/>
                </a:solidFill>
              </a:rPr>
              <a:t>Hourly employees</a:t>
            </a:r>
          </a:p>
          <a:p>
            <a:pPr eaLnBrk="1" hangingPunct="1"/>
            <a:r>
              <a:rPr lang="en-US" sz="2800" dirty="0"/>
              <a:t>Each is "subset" of employees</a:t>
            </a:r>
          </a:p>
          <a:p>
            <a:pPr lvl="1" eaLnBrk="1" hangingPunct="1"/>
            <a:r>
              <a:rPr lang="en-US" sz="2400" dirty="0"/>
              <a:t>Another might be those paid fixed wage each</a:t>
            </a:r>
            <a:br>
              <a:rPr lang="en-US" sz="2400" dirty="0"/>
            </a:br>
            <a:r>
              <a:rPr lang="en-US" sz="2400" dirty="0"/>
              <a:t>month or week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16D5DFC2-8F35-4CCF-98CB-CE2786B9F11B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Derived Classes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solidFill>
                  <a:srgbClr val="0070C0"/>
                </a:solidFill>
              </a:rPr>
              <a:t>Don’t "need" type of generic "employee"</a:t>
            </a:r>
          </a:p>
          <a:p>
            <a:pPr lvl="1" eaLnBrk="1" hangingPunct="1"/>
            <a:r>
              <a:rPr lang="en-US" sz="2400" dirty="0"/>
              <a:t>Since no one’s just an "employee"</a:t>
            </a:r>
          </a:p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General concept of employee helpful!</a:t>
            </a:r>
          </a:p>
          <a:p>
            <a:pPr lvl="1" eaLnBrk="1" hangingPunct="1"/>
            <a:r>
              <a:rPr lang="en-US" sz="2400" dirty="0"/>
              <a:t>All have </a:t>
            </a:r>
            <a:r>
              <a:rPr lang="en-US" sz="2400" dirty="0">
                <a:solidFill>
                  <a:srgbClr val="00B050"/>
                </a:solidFill>
              </a:rPr>
              <a:t>names</a:t>
            </a:r>
          </a:p>
          <a:p>
            <a:pPr lvl="1" eaLnBrk="1" hangingPunct="1"/>
            <a:r>
              <a:rPr lang="en-US" sz="2400" dirty="0"/>
              <a:t>All have </a:t>
            </a:r>
            <a:r>
              <a:rPr lang="en-US" sz="2400" dirty="0">
                <a:solidFill>
                  <a:srgbClr val="00B050"/>
                </a:solidFill>
              </a:rPr>
              <a:t>social security numbers</a:t>
            </a:r>
          </a:p>
          <a:p>
            <a:pPr lvl="1" eaLnBrk="1" hangingPunct="1"/>
            <a:r>
              <a:rPr lang="en-US" sz="2400" dirty="0">
                <a:solidFill>
                  <a:srgbClr val="00B050"/>
                </a:solidFill>
              </a:rPr>
              <a:t>Associated functions </a:t>
            </a:r>
            <a:r>
              <a:rPr lang="en-US" sz="2400" dirty="0"/>
              <a:t>for these "basics" are</a:t>
            </a:r>
            <a:br>
              <a:rPr lang="en-US" sz="2400" dirty="0"/>
            </a:br>
            <a:r>
              <a:rPr lang="en-US" sz="2400" dirty="0"/>
              <a:t>same among all employees</a:t>
            </a:r>
          </a:p>
          <a:p>
            <a:pPr eaLnBrk="1" hangingPunct="1"/>
            <a:r>
              <a:rPr lang="en-US" sz="2800" dirty="0"/>
              <a:t>So "</a:t>
            </a:r>
            <a:r>
              <a:rPr lang="en-US" sz="2800" dirty="0">
                <a:solidFill>
                  <a:srgbClr val="7030A0"/>
                </a:solidFill>
              </a:rPr>
              <a:t>general</a:t>
            </a:r>
            <a:r>
              <a:rPr lang="en-US" sz="2800" dirty="0"/>
              <a:t>" class can </a:t>
            </a:r>
            <a:r>
              <a:rPr lang="en-US" sz="2800" dirty="0">
                <a:solidFill>
                  <a:srgbClr val="7030A0"/>
                </a:solidFill>
              </a:rPr>
              <a:t>contain all these</a:t>
            </a:r>
            <a:br>
              <a:rPr lang="en-US" sz="2800" dirty="0">
                <a:solidFill>
                  <a:srgbClr val="7030A0"/>
                </a:solidFill>
              </a:rPr>
            </a:br>
            <a:r>
              <a:rPr lang="en-US" sz="2800" dirty="0">
                <a:solidFill>
                  <a:srgbClr val="7030A0"/>
                </a:solidFill>
              </a:rPr>
              <a:t>"things"</a:t>
            </a:r>
            <a:r>
              <a:rPr lang="en-US" sz="2800" dirty="0"/>
              <a:t> about employees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D074C0F5-E4D6-4A69-87A2-990F5259CB4A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Employee Class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Many members of "employee" class apply</a:t>
            </a:r>
            <a:br>
              <a:rPr lang="en-US" sz="2800" dirty="0"/>
            </a:br>
            <a:r>
              <a:rPr lang="en-US" sz="2800" dirty="0"/>
              <a:t>to all types of employees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70C0"/>
                </a:solidFill>
              </a:rPr>
              <a:t>Accessor functions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70C0"/>
                </a:solidFill>
              </a:rPr>
              <a:t>Mutator functions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70C0"/>
                </a:solidFill>
              </a:rPr>
              <a:t>Most data items: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>
                <a:solidFill>
                  <a:srgbClr val="0070C0"/>
                </a:solidFill>
              </a:rPr>
              <a:t>SSN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>
                <a:solidFill>
                  <a:srgbClr val="0070C0"/>
                </a:solidFill>
              </a:rPr>
              <a:t>Name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>
                <a:solidFill>
                  <a:srgbClr val="0070C0"/>
                </a:solidFill>
              </a:rPr>
              <a:t>Pay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7030A0"/>
                </a:solidFill>
              </a:rPr>
              <a:t>We won’t have "objects" of this class, however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14-</a:t>
            </a:r>
            <a:fld id="{F623E955-8B3E-4492-920E-E099DE455E1C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3491</TotalTime>
  <Words>3316</Words>
  <Application>Microsoft Macintosh PowerPoint</Application>
  <PresentationFormat>On-screen Show (4:3)</PresentationFormat>
  <Paragraphs>500</Paragraphs>
  <Slides>59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3" baseType="lpstr">
      <vt:lpstr>Arial</vt:lpstr>
      <vt:lpstr>Calibri</vt:lpstr>
      <vt:lpstr>Courier</vt:lpstr>
      <vt:lpstr>Office Theme</vt:lpstr>
      <vt:lpstr>Chapter 14</vt:lpstr>
      <vt:lpstr>Learning Objectives</vt:lpstr>
      <vt:lpstr>Reuse</vt:lpstr>
      <vt:lpstr>"Has a" vs. "Is a" Relationships</vt:lpstr>
      <vt:lpstr>Introduction to Inheritance</vt:lpstr>
      <vt:lpstr>Inheritance Basics</vt:lpstr>
      <vt:lpstr>Derived Classes</vt:lpstr>
      <vt:lpstr>Derived Classes</vt:lpstr>
      <vt:lpstr>Employee Class</vt:lpstr>
      <vt:lpstr>Employee Class</vt:lpstr>
      <vt:lpstr>Deriving from Employee Class</vt:lpstr>
      <vt:lpstr>Display 14.3  Interface for the Derived Class HourlyEmployee (1 of 2)</vt:lpstr>
      <vt:lpstr>Display 14.3  Interface for the Derived Class HourlyEmployee (2 of 2)</vt:lpstr>
      <vt:lpstr>HourlyEmployee Class Interface</vt:lpstr>
      <vt:lpstr>HourlyEmployee Class Additions</vt:lpstr>
      <vt:lpstr>HourlyEmployee Class Redefinitions</vt:lpstr>
      <vt:lpstr>Inheritance Terminology</vt:lpstr>
      <vt:lpstr>Constructors in Derived Classes</vt:lpstr>
      <vt:lpstr>Derived Class Constructor Example</vt:lpstr>
      <vt:lpstr>Another HourlyEmployee Constructor</vt:lpstr>
      <vt:lpstr>Constructor: No Base Class Call</vt:lpstr>
      <vt:lpstr>Pitfall: Base Class Private Data</vt:lpstr>
      <vt:lpstr>Pitfall: Base Class Private Data</vt:lpstr>
      <vt:lpstr>Pitfall: Base Class Private Member Functions</vt:lpstr>
      <vt:lpstr>Pitfall: Base Class Private Member Functions Impact</vt:lpstr>
      <vt:lpstr>PowerPoint Presentation</vt:lpstr>
      <vt:lpstr>The protected: Qualifier</vt:lpstr>
      <vt:lpstr>Redefinition of Member Functions</vt:lpstr>
      <vt:lpstr>Redefining vs. Overloading</vt:lpstr>
      <vt:lpstr>A Function’s Signature</vt:lpstr>
      <vt:lpstr>Accessing Redefined Base Function</vt:lpstr>
      <vt:lpstr>Name Hiding</vt:lpstr>
      <vt:lpstr>PowerPoint Presentation</vt:lpstr>
      <vt:lpstr>Functions Not Inherited</vt:lpstr>
      <vt:lpstr>Assignment Operators  and Copy Constructors</vt:lpstr>
      <vt:lpstr>Assignment Operator Example</vt:lpstr>
      <vt:lpstr>Copy Constructor Example</vt:lpstr>
      <vt:lpstr>Destructors in Derived Classes</vt:lpstr>
      <vt:lpstr>Destructor Calling Order</vt:lpstr>
      <vt:lpstr>PowerPoint Presentation</vt:lpstr>
      <vt:lpstr>PowerPoint Presentation</vt:lpstr>
      <vt:lpstr>PowerPoint Presentation</vt:lpstr>
      <vt:lpstr>PowerPoint Presentation</vt:lpstr>
      <vt:lpstr>Protected and Private Inheritance</vt:lpstr>
      <vt:lpstr>Protected and Private Inheritance</vt:lpstr>
      <vt:lpstr>Protected and Private Inheritance</vt:lpstr>
      <vt:lpstr>Protected and Private Inheritance</vt:lpstr>
      <vt:lpstr>Multiple Inheritance</vt:lpstr>
      <vt:lpstr>PowerPoint Presentation</vt:lpstr>
      <vt:lpstr>Upcasting</vt:lpstr>
      <vt:lpstr>Upcasting Example Calls</vt:lpstr>
      <vt:lpstr>Upcasting</vt:lpstr>
      <vt:lpstr>Upcasting</vt:lpstr>
      <vt:lpstr>Pointer Upcasting</vt:lpstr>
      <vt:lpstr>Pointer Upcasting</vt:lpstr>
      <vt:lpstr>Pointer Upcasting</vt:lpstr>
      <vt:lpstr>PowerPoint Presentation</vt:lpstr>
      <vt:lpstr>Summary 1</vt:lpstr>
      <vt:lpstr>Summary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Kenrick</dc:creator>
  <cp:lastModifiedBy>Microsoft Office User</cp:lastModifiedBy>
  <cp:revision>223</cp:revision>
  <dcterms:created xsi:type="dcterms:W3CDTF">2006-08-16T00:00:00Z</dcterms:created>
  <dcterms:modified xsi:type="dcterms:W3CDTF">2020-04-28T03:59:27Z</dcterms:modified>
</cp:coreProperties>
</file>

<file path=docProps/thumbnail.jpeg>
</file>